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08" r:id="rId2"/>
    <p:sldId id="307" r:id="rId3"/>
    <p:sldId id="277" r:id="rId4"/>
    <p:sldId id="278" r:id="rId5"/>
    <p:sldId id="280" r:id="rId6"/>
    <p:sldId id="283" r:id="rId7"/>
    <p:sldId id="282" r:id="rId8"/>
    <p:sldId id="281" r:id="rId9"/>
    <p:sldId id="286" r:id="rId10"/>
    <p:sldId id="298" r:id="rId11"/>
    <p:sldId id="297" r:id="rId12"/>
    <p:sldId id="299" r:id="rId13"/>
    <p:sldId id="300" r:id="rId14"/>
    <p:sldId id="303" r:id="rId15"/>
    <p:sldId id="302" r:id="rId16"/>
    <p:sldId id="284" r:id="rId17"/>
    <p:sldId id="304" r:id="rId18"/>
    <p:sldId id="311" r:id="rId19"/>
    <p:sldId id="315" r:id="rId20"/>
    <p:sldId id="305" r:id="rId21"/>
    <p:sldId id="291" r:id="rId22"/>
    <p:sldId id="292" r:id="rId23"/>
    <p:sldId id="316" r:id="rId24"/>
    <p:sldId id="319" r:id="rId25"/>
    <p:sldId id="320" r:id="rId26"/>
    <p:sldId id="309" r:id="rId27"/>
  </p:sldIdLst>
  <p:sldSz cx="13004800" cy="9753600"/>
  <p:notesSz cx="6858000" cy="9144000"/>
  <p:defaultTextStyle>
    <a:lvl1pPr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1pPr>
    <a:lvl2pPr indent="228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2pPr>
    <a:lvl3pPr indent="457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3pPr>
    <a:lvl4pPr indent="685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4pPr>
    <a:lvl5pPr indent="9144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5pPr>
    <a:lvl6pPr indent="11430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6pPr>
    <a:lvl7pPr indent="13716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7pPr>
    <a:lvl8pPr indent="16002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8pPr>
    <a:lvl9pPr indent="1828800" algn="ctr" defTabSz="584200">
      <a:defRPr sz="3200" i="1"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168"/>
    <a:srgbClr val="787269"/>
    <a:srgbClr val="4C4C4C"/>
    <a:srgbClr val="19191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86242" autoAdjust="0"/>
  </p:normalViewPr>
  <p:slideViewPr>
    <p:cSldViewPr snapToGrid="0">
      <p:cViewPr varScale="1">
        <p:scale>
          <a:sx n="43" d="100"/>
          <a:sy n="43" d="100"/>
        </p:scale>
        <p:origin x="1416" y="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97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807764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2500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政治暴力創傷可能對一個家庭造成什麼影響？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57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顏一秀女士</a:t>
            </a:r>
            <a:endParaRPr lang="en-US" altLang="zh-TW" dirty="0" smtClean="0"/>
          </a:p>
          <a:p>
            <a:r>
              <a:rPr lang="zh-TW" altLang="en-US" dirty="0" smtClean="0"/>
              <a:t>學校突然出現警總人員的車輛，回去後發現是隔壁的學姊被抓走，鬆了一口氣。</a:t>
            </a:r>
            <a:endParaRPr lang="en-US" altLang="zh-TW" dirty="0" smtClean="0"/>
          </a:p>
          <a:p>
            <a:r>
              <a:rPr lang="zh-TW" altLang="en-US" dirty="0" smtClean="0"/>
              <a:t>被抓的學姊受盡折磨，回來以後終日沉默。</a:t>
            </a:r>
            <a:endParaRPr lang="en-US" altLang="zh-TW" dirty="0" smtClean="0"/>
          </a:p>
          <a:p>
            <a:r>
              <a:rPr lang="zh-TW" altLang="en-US" dirty="0" smtClean="0"/>
              <a:t>外省籍歷史系同學找她協助翻譯，狐疑不安。究竟是誰負責監視身為政治犯胞妹的我的一舉一動</a:t>
            </a:r>
            <a:r>
              <a:rPr lang="en-US" altLang="zh-TW" dirty="0" smtClean="0"/>
              <a:t>?</a:t>
            </a:r>
            <a:r>
              <a:rPr lang="zh-TW" altLang="en-US" dirty="0" smtClean="0"/>
              <a:t> 畢業後才知道是對面床位的學姊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77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0" algn="l">
              <a:spcBef>
                <a:spcPts val="600"/>
              </a:spcBef>
            </a:pPr>
            <a:r>
              <a:rPr kumimoji="1" lang="zh-TW" altLang="en-US" sz="3600" dirty="0" smtClean="0"/>
              <a:t>出獄後的日子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en-US" altLang="zh-TW" sz="3600" dirty="0" smtClean="0"/>
              <a:t>3</a:t>
            </a:r>
            <a:r>
              <a:rPr kumimoji="1" lang="zh-TW" altLang="en-US" sz="3600" dirty="0" smtClean="0"/>
              <a:t>年無身份證，無法回馬來西亞</a:t>
            </a:r>
            <a:r>
              <a:rPr kumimoji="1" lang="en-US" altLang="zh-TW" sz="3600" dirty="0" smtClean="0"/>
              <a:t>	</a:t>
            </a:r>
            <a:r>
              <a:rPr kumimoji="1" lang="zh-TW" altLang="en-US" sz="3600" dirty="0" smtClean="0"/>
              <a:t>。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sz="3600" dirty="0" smtClean="0"/>
              <a:t>情治警察日日關切，無法找到穩定工作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sz="3600" dirty="0" smtClean="0"/>
              <a:t>流落街頭：夜宿公園、火車站、松山機場、廟宇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sz="3600" dirty="0" smtClean="0"/>
              <a:t>萬華後巷尋找剩食</a:t>
            </a:r>
            <a:endParaRPr kumimoji="1" lang="en-US" altLang="zh-TW" sz="3600" dirty="0" smtClean="0"/>
          </a:p>
          <a:p>
            <a:pPr marL="363538" lvl="3" indent="0" algn="l">
              <a:spcBef>
                <a:spcPts val="600"/>
              </a:spcBef>
            </a:pPr>
            <a:r>
              <a:rPr kumimoji="1" lang="zh-TW" altLang="en-US" sz="3600" dirty="0" smtClean="0"/>
              <a:t>「你每天下午三、四點過來，我幫你準備兩個飯盒」</a:t>
            </a:r>
            <a:endParaRPr kumimoji="1" lang="en-US" altLang="zh-TW" sz="3600" dirty="0" smtClean="0"/>
          </a:p>
          <a:p>
            <a:pPr marL="363538" lvl="3" indent="0" algn="l">
              <a:spcBef>
                <a:spcPts val="600"/>
              </a:spcBef>
            </a:pPr>
            <a:r>
              <a:rPr kumimoji="1" lang="zh-TW" altLang="en-US" sz="3600" dirty="0" smtClean="0"/>
              <a:t>「我只是想在你困難的時候拉你一把，幫你度過難關而已」</a:t>
            </a:r>
            <a:endParaRPr kumimoji="1" lang="en-US" altLang="zh-TW" sz="36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772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顏一秀女士</a:t>
            </a:r>
            <a:endParaRPr lang="en-US" altLang="zh-TW" dirty="0" smtClean="0"/>
          </a:p>
          <a:p>
            <a:r>
              <a:rPr lang="zh-TW" altLang="en-US" dirty="0" smtClean="0"/>
              <a:t>學校突然出現警總人員的車輛，回去後發現是隔壁的學姊被抓走，鬆了一口氣。</a:t>
            </a:r>
            <a:endParaRPr lang="en-US" altLang="zh-TW" dirty="0" smtClean="0"/>
          </a:p>
          <a:p>
            <a:r>
              <a:rPr lang="zh-TW" altLang="en-US" dirty="0" smtClean="0"/>
              <a:t>被抓的學姊受盡折磨，回來以後終日沉默。</a:t>
            </a:r>
            <a:endParaRPr lang="en-US" altLang="zh-TW" dirty="0" smtClean="0"/>
          </a:p>
          <a:p>
            <a:r>
              <a:rPr lang="zh-TW" altLang="en-US" dirty="0" smtClean="0"/>
              <a:t>外省籍歷史系同學找她協助翻譯，狐疑不安。究竟是誰負責監視身為政治犯胞妹的我的一舉一動</a:t>
            </a:r>
            <a:r>
              <a:rPr lang="en-US" altLang="zh-TW" dirty="0" smtClean="0"/>
              <a:t>?</a:t>
            </a:r>
            <a:r>
              <a:rPr lang="zh-TW" altLang="en-US" dirty="0" smtClean="0"/>
              <a:t> 畢業後才知道是對面床位的學姊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772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628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向前走的「向」，生命的「生」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100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altLang="zh-TW" dirty="0" smtClean="0"/>
              <a:t>http://www.thinkingtaiwan.com/content/6798</a:t>
            </a:r>
          </a:p>
          <a:p>
            <a:pPr marL="457200" indent="-457200">
              <a:buAutoNum type="arabicPeriod"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27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邱鴛鴦的見證</a:t>
            </a:r>
            <a:endParaRPr kumimoji="1" lang="en-US" altLang="zh-TW" dirty="0" smtClean="0"/>
          </a:p>
          <a:p>
            <a:r>
              <a:rPr kumimoji="1" lang="zh-TW" altLang="en-US" dirty="0" smtClean="0"/>
              <a:t>司機的見證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408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政治暴力創傷可能對一個家庭造成什麼影響？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661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政治暴力創傷可能對一個家庭造成什麼影響？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85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政治暴力創傷可能對一個家庭造成什麼影響？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123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無處申冤：應當告訴我是非對錯的國家，卻是對我施加暴力、傷害我的人。憤怒無處可去，轉為最原始的暴力攻擊。</a:t>
            </a:r>
            <a:endParaRPr kumimoji="1" lang="en-US" altLang="zh-TW" dirty="0" smtClean="0"/>
          </a:p>
          <a:p>
            <a:endParaRPr kumimoji="1" lang="zh-TW" altLang="en-US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951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政治暴力創傷可能對一個家庭造成什麼影響？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973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lk_Line_Box_10x7.png"/>
          <p:cNvPicPr/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2286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457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6858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9144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3600"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/>
          <p:cNvPicPr/>
          <p:nvPr/>
        </p:nvPicPr>
        <p:blipFill>
          <a:blip r:embed="rId14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defTabSz="584200">
        <a:lnSpc>
          <a:spcPct val="80000"/>
        </a:lnSpc>
        <a:defRPr sz="7000" b="1" cap="all" spc="560"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titleStyle>
    <p:bodyStyle>
      <a:lvl1pPr marL="444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1pPr>
      <a:lvl2pPr marL="889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2pPr>
      <a:lvl3pPr marL="1333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3pPr>
      <a:lvl4pPr marL="1778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4pPr>
      <a:lvl5pPr marL="2222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5pPr>
      <a:lvl6pPr marL="2667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6pPr>
      <a:lvl7pPr marL="3111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7pPr>
      <a:lvl8pPr marL="35560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8pPr>
      <a:lvl9pPr marL="4000500" indent="-444500" defTabSz="584200">
        <a:spcBef>
          <a:spcPts val="3200"/>
        </a:spcBef>
        <a:buSzPct val="75000"/>
        <a:buChar char="•"/>
        <a:defRPr sz="3600"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1pPr>
      <a:lvl2pPr indent="228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2pPr>
      <a:lvl3pPr indent="457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3pPr>
      <a:lvl4pPr indent="685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4pPr>
      <a:lvl5pPr indent="9144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5pPr>
      <a:lvl6pPr indent="11430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6pPr>
      <a:lvl7pPr indent="13716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7pPr>
      <a:lvl8pPr indent="16002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8pPr>
      <a:lvl9pPr indent="1828800" algn="ctr" defTabSz="584200">
        <a:defRPr b="1" cap="all"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 spc="639"/>
            </a:lvl1pPr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8000" b="1" cap="all" spc="639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政治暴力創傷療癒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5000" spc="400"/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5000" cap="all" spc="400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 — </a:t>
            </a:r>
            <a:r>
              <a:rPr lang="zh-TW" altLang="en-US" sz="5000" cap="all" spc="400" dirty="0" smtClean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療癒如何可能？</a:t>
            </a:r>
            <a:endParaRPr sz="5000" cap="all" spc="400" dirty="0">
              <a:solidFill>
                <a:srgbClr val="3E3B39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  <p:sp>
        <p:nvSpPr>
          <p:cNvPr id="42" name="Shape 42"/>
          <p:cNvSpPr/>
          <p:nvPr/>
        </p:nvSpPr>
        <p:spPr>
          <a:xfrm>
            <a:off x="7950888" y="7500645"/>
            <a:ext cx="359072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3200" i="1" dirty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臨床心理師  </a:t>
            </a:r>
            <a:r>
              <a:rPr lang="zh-TW" altLang="en-US" sz="3200" i="1" dirty="0" smtClean="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</a:rPr>
              <a:t>何雪綾</a:t>
            </a:r>
            <a:endParaRPr sz="3200" i="1" dirty="0"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3992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9219" r="30495" b="10595"/>
          <a:stretch/>
        </p:blipFill>
        <p:spPr>
          <a:xfrm>
            <a:off x="1469398" y="3611620"/>
            <a:ext cx="1304925" cy="28012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381000"/>
            <a:ext cx="3670300" cy="1117600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/>
              <a:t>其後</a:t>
            </a:r>
            <a:r>
              <a:rPr kumimoji="1" lang="mr-IN" altLang="zh-TW" sz="6000" dirty="0" smtClean="0"/>
              <a:t>…</a:t>
            </a:r>
            <a:endParaRPr kumimoji="1"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5777" y="939800"/>
            <a:ext cx="1498600" cy="8890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kumimoji="1" lang="zh-TW" altLang="en-US" dirty="0" smtClean="0"/>
              <a:t>長子</a:t>
            </a:r>
            <a:endParaRPr kumimoji="1"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027" y="1769165"/>
            <a:ext cx="827999" cy="8699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427" y="3674165"/>
            <a:ext cx="827999" cy="8699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427" y="4613965"/>
            <a:ext cx="827999" cy="86999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427" y="6544365"/>
            <a:ext cx="827999" cy="86999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827" y="7509565"/>
            <a:ext cx="827999" cy="8699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827" y="8449365"/>
            <a:ext cx="827999" cy="869998"/>
          </a:xfrm>
          <a:prstGeom prst="rect">
            <a:avLst/>
          </a:prstGeom>
        </p:spPr>
      </p:pic>
      <p:sp>
        <p:nvSpPr>
          <p:cNvPr id="28" name="文字版面配置區 2"/>
          <p:cNvSpPr txBox="1">
            <a:spLocks/>
          </p:cNvSpPr>
          <p:nvPr/>
        </p:nvSpPr>
        <p:spPr>
          <a:xfrm>
            <a:off x="4605777" y="1854200"/>
            <a:ext cx="14732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長女</a:t>
            </a:r>
            <a:endParaRPr kumimoji="1" lang="en-US" altLang="zh-TW" i="0" dirty="0" smtClean="0"/>
          </a:p>
        </p:txBody>
      </p:sp>
      <p:sp>
        <p:nvSpPr>
          <p:cNvPr id="29" name="文字版面配置區 2"/>
          <p:cNvSpPr txBox="1">
            <a:spLocks/>
          </p:cNvSpPr>
          <p:nvPr/>
        </p:nvSpPr>
        <p:spPr>
          <a:xfrm>
            <a:off x="4580377" y="2794000"/>
            <a:ext cx="13716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次子</a:t>
            </a:r>
            <a:endParaRPr kumimoji="1" lang="en-US" altLang="zh-TW" i="0" dirty="0" smtClean="0"/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631177" y="3759200"/>
            <a:ext cx="157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</a:t>
            </a:r>
            <a:endParaRPr kumimoji="1" lang="en-US" altLang="zh-TW" i="0" dirty="0" smtClean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027" y="880165"/>
            <a:ext cx="827999" cy="869998"/>
          </a:xfrm>
          <a:prstGeom prst="rect">
            <a:avLst/>
          </a:prstGeom>
        </p:spPr>
      </p:pic>
      <p:sp>
        <p:nvSpPr>
          <p:cNvPr id="36" name="文字版面配置區 2"/>
          <p:cNvSpPr txBox="1">
            <a:spLocks/>
          </p:cNvSpPr>
          <p:nvPr/>
        </p:nvSpPr>
        <p:spPr>
          <a:xfrm>
            <a:off x="4605777" y="4749800"/>
            <a:ext cx="152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四子</a:t>
            </a:r>
            <a:endParaRPr kumimoji="1" lang="en-US" altLang="zh-TW" i="0" dirty="0" smtClean="0"/>
          </a:p>
        </p:txBody>
      </p:sp>
      <p:sp>
        <p:nvSpPr>
          <p:cNvPr id="37" name="文字版面配置區 2"/>
          <p:cNvSpPr txBox="1">
            <a:spLocks/>
          </p:cNvSpPr>
          <p:nvPr/>
        </p:nvSpPr>
        <p:spPr>
          <a:xfrm>
            <a:off x="4605777" y="5715000"/>
            <a:ext cx="1422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五子</a:t>
            </a:r>
            <a:endParaRPr kumimoji="1" lang="en-US" altLang="zh-TW" i="0" dirty="0" smtClean="0"/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4656577" y="6629400"/>
            <a:ext cx="1676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六子</a:t>
            </a:r>
            <a:endParaRPr kumimoji="1" lang="en-US" altLang="zh-TW" i="0" dirty="0" smtClean="0"/>
          </a:p>
        </p:txBody>
      </p:sp>
      <p:sp>
        <p:nvSpPr>
          <p:cNvPr id="39" name="文字版面配置區 2"/>
          <p:cNvSpPr txBox="1">
            <a:spLocks/>
          </p:cNvSpPr>
          <p:nvPr/>
        </p:nvSpPr>
        <p:spPr>
          <a:xfrm>
            <a:off x="4631177" y="7594600"/>
            <a:ext cx="1549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七子</a:t>
            </a:r>
            <a:endParaRPr kumimoji="1" lang="en-US" altLang="zh-TW" i="0" dirty="0" smtClean="0"/>
          </a:p>
        </p:txBody>
      </p:sp>
      <p:sp>
        <p:nvSpPr>
          <p:cNvPr id="41" name="文字版面配置區 2"/>
          <p:cNvSpPr txBox="1">
            <a:spLocks/>
          </p:cNvSpPr>
          <p:nvPr/>
        </p:nvSpPr>
        <p:spPr>
          <a:xfrm>
            <a:off x="4631177" y="8483600"/>
            <a:ext cx="1651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幼女</a:t>
            </a:r>
            <a:endParaRPr kumimoji="1" lang="en-US" altLang="zh-TW" i="0" dirty="0" smtClean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1" y="1349829"/>
            <a:ext cx="1096944" cy="7969534"/>
          </a:xfrm>
          <a:prstGeom prst="rect">
            <a:avLst/>
          </a:prstGeom>
        </p:spPr>
      </p:pic>
      <p:sp>
        <p:nvSpPr>
          <p:cNvPr id="27" name="文字版面配置區 2"/>
          <p:cNvSpPr txBox="1">
            <a:spLocks/>
          </p:cNvSpPr>
          <p:nvPr/>
        </p:nvSpPr>
        <p:spPr>
          <a:xfrm>
            <a:off x="5428618" y="177800"/>
            <a:ext cx="6991982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創傷以不同的形式</a:t>
            </a:r>
            <a:endParaRPr kumimoji="1" lang="en-US" altLang="zh-TW" b="1" dirty="0" smtClean="0"/>
          </a:p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留存在家人身上</a:t>
            </a:r>
            <a:endParaRPr kumimoji="1" lang="en-US" altLang="zh-TW" b="1" dirty="0" smtClean="0"/>
          </a:p>
        </p:txBody>
      </p:sp>
      <p:sp>
        <p:nvSpPr>
          <p:cNvPr id="31" name="文字版面配置區 2"/>
          <p:cNvSpPr txBox="1">
            <a:spLocks/>
          </p:cNvSpPr>
          <p:nvPr/>
        </p:nvSpPr>
        <p:spPr>
          <a:xfrm>
            <a:off x="5951977" y="4109331"/>
            <a:ext cx="6316223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妻子</a:t>
            </a:r>
            <a:endParaRPr kumimoji="1" lang="en-US" altLang="zh-TW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i="0" dirty="0" smtClean="0"/>
              <a:t>嚴禁孩子參與政治</a:t>
            </a:r>
            <a:endParaRPr kumimoji="1" lang="en-US" altLang="zh-TW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i="0" dirty="0" smtClean="0"/>
              <a:t>變賣家產扶養子女 </a:t>
            </a:r>
            <a:endParaRPr kumimoji="1" lang="en-US" altLang="zh-TW" i="0" dirty="0" smtClean="0"/>
          </a:p>
        </p:txBody>
      </p:sp>
      <p:sp>
        <p:nvSpPr>
          <p:cNvPr id="33" name="文字版面配置區 2"/>
          <p:cNvSpPr txBox="1">
            <a:spLocks/>
          </p:cNvSpPr>
          <p:nvPr/>
        </p:nvSpPr>
        <p:spPr>
          <a:xfrm>
            <a:off x="7264400" y="8483600"/>
            <a:ext cx="50800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sz="4400" b="1" dirty="0" smtClean="0"/>
              <a:t>噤聲、自我審查</a:t>
            </a:r>
            <a:endParaRPr kumimoji="1" lang="en-US" altLang="zh-TW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29903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9219" r="30495" b="10595"/>
          <a:stretch/>
        </p:blipFill>
        <p:spPr>
          <a:xfrm>
            <a:off x="1469398" y="3611620"/>
            <a:ext cx="1304925" cy="28012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381000"/>
            <a:ext cx="3670300" cy="1117600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/>
              <a:t>其後</a:t>
            </a:r>
            <a:r>
              <a:rPr kumimoji="1" lang="mr-IN" altLang="zh-TW" sz="6000" dirty="0" smtClean="0"/>
              <a:t>…</a:t>
            </a:r>
            <a:endParaRPr kumimoji="1"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5777" y="939800"/>
            <a:ext cx="1498600" cy="8890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kumimoji="1" lang="zh-TW" altLang="en-US" dirty="0" smtClean="0"/>
              <a:t>長子</a:t>
            </a:r>
            <a:endParaRPr kumimoji="1"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2027" y="1769165"/>
            <a:ext cx="827999" cy="8699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427" y="3674165"/>
            <a:ext cx="827999" cy="8699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427" y="4613965"/>
            <a:ext cx="827999" cy="86999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427" y="6544365"/>
            <a:ext cx="827999" cy="86999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827" y="7509565"/>
            <a:ext cx="827999" cy="8699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827" y="8449365"/>
            <a:ext cx="827999" cy="869998"/>
          </a:xfrm>
          <a:prstGeom prst="rect">
            <a:avLst/>
          </a:prstGeom>
        </p:spPr>
      </p:pic>
      <p:sp>
        <p:nvSpPr>
          <p:cNvPr id="28" name="文字版面配置區 2"/>
          <p:cNvSpPr txBox="1">
            <a:spLocks/>
          </p:cNvSpPr>
          <p:nvPr/>
        </p:nvSpPr>
        <p:spPr>
          <a:xfrm>
            <a:off x="4605777" y="1854200"/>
            <a:ext cx="14732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長女</a:t>
            </a:r>
            <a:endParaRPr kumimoji="1" lang="en-US" altLang="zh-TW" i="0" dirty="0" smtClean="0"/>
          </a:p>
        </p:txBody>
      </p:sp>
      <p:sp>
        <p:nvSpPr>
          <p:cNvPr id="29" name="文字版面配置區 2"/>
          <p:cNvSpPr txBox="1">
            <a:spLocks/>
          </p:cNvSpPr>
          <p:nvPr/>
        </p:nvSpPr>
        <p:spPr>
          <a:xfrm>
            <a:off x="4580377" y="2794000"/>
            <a:ext cx="13716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次子</a:t>
            </a:r>
            <a:endParaRPr kumimoji="1" lang="en-US" altLang="zh-TW" i="0" dirty="0" smtClean="0"/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631177" y="3759200"/>
            <a:ext cx="157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</a:t>
            </a:r>
            <a:endParaRPr kumimoji="1" lang="en-US" altLang="zh-TW" i="0" dirty="0" smtClean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027" y="880165"/>
            <a:ext cx="827999" cy="869998"/>
          </a:xfrm>
          <a:prstGeom prst="rect">
            <a:avLst/>
          </a:prstGeom>
        </p:spPr>
      </p:pic>
      <p:sp>
        <p:nvSpPr>
          <p:cNvPr id="36" name="文字版面配置區 2"/>
          <p:cNvSpPr txBox="1">
            <a:spLocks/>
          </p:cNvSpPr>
          <p:nvPr/>
        </p:nvSpPr>
        <p:spPr>
          <a:xfrm>
            <a:off x="4605777" y="4749800"/>
            <a:ext cx="152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四子</a:t>
            </a:r>
            <a:endParaRPr kumimoji="1" lang="en-US" altLang="zh-TW" i="0" dirty="0" smtClean="0"/>
          </a:p>
        </p:txBody>
      </p:sp>
      <p:sp>
        <p:nvSpPr>
          <p:cNvPr id="37" name="文字版面配置區 2"/>
          <p:cNvSpPr txBox="1">
            <a:spLocks/>
          </p:cNvSpPr>
          <p:nvPr/>
        </p:nvSpPr>
        <p:spPr>
          <a:xfrm>
            <a:off x="4605777" y="5715000"/>
            <a:ext cx="1422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五子</a:t>
            </a:r>
            <a:endParaRPr kumimoji="1" lang="en-US" altLang="zh-TW" i="0" dirty="0" smtClean="0"/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4656577" y="6629400"/>
            <a:ext cx="1676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六子</a:t>
            </a:r>
            <a:endParaRPr kumimoji="1" lang="en-US" altLang="zh-TW" i="0" dirty="0" smtClean="0"/>
          </a:p>
        </p:txBody>
      </p:sp>
      <p:sp>
        <p:nvSpPr>
          <p:cNvPr id="39" name="文字版面配置區 2"/>
          <p:cNvSpPr txBox="1">
            <a:spLocks/>
          </p:cNvSpPr>
          <p:nvPr/>
        </p:nvSpPr>
        <p:spPr>
          <a:xfrm>
            <a:off x="4631177" y="7594600"/>
            <a:ext cx="1549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七子</a:t>
            </a:r>
            <a:endParaRPr kumimoji="1" lang="en-US" altLang="zh-TW" i="0" dirty="0" smtClean="0"/>
          </a:p>
        </p:txBody>
      </p:sp>
      <p:sp>
        <p:nvSpPr>
          <p:cNvPr id="41" name="文字版面配置區 2"/>
          <p:cNvSpPr txBox="1">
            <a:spLocks/>
          </p:cNvSpPr>
          <p:nvPr/>
        </p:nvSpPr>
        <p:spPr>
          <a:xfrm>
            <a:off x="4631177" y="8483600"/>
            <a:ext cx="1651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幼女</a:t>
            </a:r>
            <a:endParaRPr kumimoji="1" lang="en-US" altLang="zh-TW" i="0" dirty="0" smtClean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1" y="1349829"/>
            <a:ext cx="1096944" cy="7969534"/>
          </a:xfrm>
          <a:prstGeom prst="rect">
            <a:avLst/>
          </a:prstGeom>
        </p:spPr>
      </p:pic>
      <p:sp>
        <p:nvSpPr>
          <p:cNvPr id="27" name="文字版面配置區 2"/>
          <p:cNvSpPr txBox="1">
            <a:spLocks/>
          </p:cNvSpPr>
          <p:nvPr/>
        </p:nvSpPr>
        <p:spPr>
          <a:xfrm>
            <a:off x="5428618" y="177800"/>
            <a:ext cx="6991982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創傷以不同的形式</a:t>
            </a:r>
            <a:endParaRPr kumimoji="1" lang="en-US" altLang="zh-TW" b="1" dirty="0" smtClean="0"/>
          </a:p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留存在家人身上</a:t>
            </a:r>
            <a:endParaRPr kumimoji="1" lang="en-US" altLang="zh-TW" b="1" dirty="0" smtClean="0"/>
          </a:p>
        </p:txBody>
      </p:sp>
      <p:sp>
        <p:nvSpPr>
          <p:cNvPr id="34" name="文字版面配置區 2"/>
          <p:cNvSpPr txBox="1">
            <a:spLocks/>
          </p:cNvSpPr>
          <p:nvPr/>
        </p:nvSpPr>
        <p:spPr>
          <a:xfrm>
            <a:off x="5951977" y="1974021"/>
            <a:ext cx="6595623" cy="351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sz="3200" i="0" dirty="0" smtClean="0"/>
              <a:t>長女 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結婚生子。卻在子女成年後突然發作，入住療養院。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此後於療養院內，終身受憂鬱所苦。</a:t>
            </a:r>
            <a:endParaRPr kumimoji="1" lang="en-US" altLang="zh-TW" sz="3200" i="0" dirty="0"/>
          </a:p>
        </p:txBody>
      </p:sp>
      <p:sp>
        <p:nvSpPr>
          <p:cNvPr id="35" name="文字版面配置區 2"/>
          <p:cNvSpPr txBox="1">
            <a:spLocks/>
          </p:cNvSpPr>
          <p:nvPr/>
        </p:nvSpPr>
        <p:spPr>
          <a:xfrm>
            <a:off x="7096169" y="8379563"/>
            <a:ext cx="5080000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sz="4400" b="1" dirty="0" smtClean="0"/>
              <a:t>創傷的遞延效應</a:t>
            </a:r>
            <a:endParaRPr kumimoji="1" lang="en-US" altLang="zh-TW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7467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9219" r="30495" b="10595"/>
          <a:stretch/>
        </p:blipFill>
        <p:spPr>
          <a:xfrm>
            <a:off x="1469398" y="3611620"/>
            <a:ext cx="1304925" cy="28012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381000"/>
            <a:ext cx="3670300" cy="1117600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/>
              <a:t>其後</a:t>
            </a:r>
            <a:r>
              <a:rPr kumimoji="1" lang="mr-IN" altLang="zh-TW" sz="6000" dirty="0" smtClean="0"/>
              <a:t>…</a:t>
            </a:r>
            <a:endParaRPr kumimoji="1"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5777" y="939800"/>
            <a:ext cx="1498600" cy="8890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kumimoji="1" lang="zh-TW" altLang="en-US" dirty="0" smtClean="0"/>
              <a:t>長子</a:t>
            </a:r>
            <a:endParaRPr kumimoji="1"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1769165"/>
            <a:ext cx="827999" cy="8699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427" y="3674165"/>
            <a:ext cx="827999" cy="8699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4613965"/>
            <a:ext cx="827999" cy="86999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6544365"/>
            <a:ext cx="827999" cy="86999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7509565"/>
            <a:ext cx="827999" cy="8699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8449365"/>
            <a:ext cx="827999" cy="869998"/>
          </a:xfrm>
          <a:prstGeom prst="rect">
            <a:avLst/>
          </a:prstGeom>
        </p:spPr>
      </p:pic>
      <p:sp>
        <p:nvSpPr>
          <p:cNvPr id="28" name="文字版面配置區 2"/>
          <p:cNvSpPr txBox="1">
            <a:spLocks/>
          </p:cNvSpPr>
          <p:nvPr/>
        </p:nvSpPr>
        <p:spPr>
          <a:xfrm>
            <a:off x="4605777" y="1854200"/>
            <a:ext cx="14732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長女</a:t>
            </a:r>
            <a:endParaRPr kumimoji="1" lang="en-US" altLang="zh-TW" i="0" dirty="0" smtClean="0"/>
          </a:p>
        </p:txBody>
      </p:sp>
      <p:sp>
        <p:nvSpPr>
          <p:cNvPr id="29" name="文字版面配置區 2"/>
          <p:cNvSpPr txBox="1">
            <a:spLocks/>
          </p:cNvSpPr>
          <p:nvPr/>
        </p:nvSpPr>
        <p:spPr>
          <a:xfrm>
            <a:off x="4580377" y="2794000"/>
            <a:ext cx="13716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次子</a:t>
            </a:r>
            <a:endParaRPr kumimoji="1" lang="en-US" altLang="zh-TW" i="0" dirty="0" smtClean="0"/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631177" y="3759200"/>
            <a:ext cx="157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</a:t>
            </a:r>
            <a:endParaRPr kumimoji="1" lang="en-US" altLang="zh-TW" i="0" dirty="0" smtClean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880165"/>
            <a:ext cx="827999" cy="869998"/>
          </a:xfrm>
          <a:prstGeom prst="rect">
            <a:avLst/>
          </a:prstGeom>
        </p:spPr>
      </p:pic>
      <p:sp>
        <p:nvSpPr>
          <p:cNvPr id="36" name="文字版面配置區 2"/>
          <p:cNvSpPr txBox="1">
            <a:spLocks/>
          </p:cNvSpPr>
          <p:nvPr/>
        </p:nvSpPr>
        <p:spPr>
          <a:xfrm>
            <a:off x="4605777" y="4749800"/>
            <a:ext cx="152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四子</a:t>
            </a:r>
            <a:endParaRPr kumimoji="1" lang="en-US" altLang="zh-TW" i="0" dirty="0" smtClean="0"/>
          </a:p>
        </p:txBody>
      </p:sp>
      <p:sp>
        <p:nvSpPr>
          <p:cNvPr id="37" name="文字版面配置區 2"/>
          <p:cNvSpPr txBox="1">
            <a:spLocks/>
          </p:cNvSpPr>
          <p:nvPr/>
        </p:nvSpPr>
        <p:spPr>
          <a:xfrm>
            <a:off x="4605777" y="5715000"/>
            <a:ext cx="1422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五子</a:t>
            </a:r>
            <a:endParaRPr kumimoji="1" lang="en-US" altLang="zh-TW" i="0" dirty="0" smtClean="0"/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4656577" y="6629400"/>
            <a:ext cx="1676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六子</a:t>
            </a:r>
            <a:endParaRPr kumimoji="1" lang="en-US" altLang="zh-TW" i="0" dirty="0" smtClean="0"/>
          </a:p>
        </p:txBody>
      </p:sp>
      <p:sp>
        <p:nvSpPr>
          <p:cNvPr id="39" name="文字版面配置區 2"/>
          <p:cNvSpPr txBox="1">
            <a:spLocks/>
          </p:cNvSpPr>
          <p:nvPr/>
        </p:nvSpPr>
        <p:spPr>
          <a:xfrm>
            <a:off x="4631177" y="7594600"/>
            <a:ext cx="1549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七子</a:t>
            </a:r>
            <a:endParaRPr kumimoji="1" lang="en-US" altLang="zh-TW" i="0" dirty="0" smtClean="0"/>
          </a:p>
        </p:txBody>
      </p:sp>
      <p:sp>
        <p:nvSpPr>
          <p:cNvPr id="41" name="文字版面配置區 2"/>
          <p:cNvSpPr txBox="1">
            <a:spLocks/>
          </p:cNvSpPr>
          <p:nvPr/>
        </p:nvSpPr>
        <p:spPr>
          <a:xfrm>
            <a:off x="4631177" y="8483600"/>
            <a:ext cx="1651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幼女</a:t>
            </a:r>
            <a:endParaRPr kumimoji="1" lang="en-US" altLang="zh-TW" i="0" dirty="0" smtClean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1" y="1349829"/>
            <a:ext cx="1096944" cy="7969534"/>
          </a:xfrm>
          <a:prstGeom prst="rect">
            <a:avLst/>
          </a:prstGeom>
        </p:spPr>
      </p:pic>
      <p:sp>
        <p:nvSpPr>
          <p:cNvPr id="27" name="文字版面配置區 2"/>
          <p:cNvSpPr txBox="1">
            <a:spLocks/>
          </p:cNvSpPr>
          <p:nvPr/>
        </p:nvSpPr>
        <p:spPr>
          <a:xfrm>
            <a:off x="5428618" y="177800"/>
            <a:ext cx="6991982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創傷以不同的形式</a:t>
            </a:r>
            <a:endParaRPr kumimoji="1" lang="en-US" altLang="zh-TW" b="1" dirty="0" smtClean="0"/>
          </a:p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留存在家人身上</a:t>
            </a:r>
            <a:endParaRPr kumimoji="1" lang="en-US" altLang="zh-TW" b="1" dirty="0" smtClean="0"/>
          </a:p>
        </p:txBody>
      </p:sp>
      <p:sp>
        <p:nvSpPr>
          <p:cNvPr id="31" name="文字版面配置區 2"/>
          <p:cNvSpPr txBox="1">
            <a:spLocks/>
          </p:cNvSpPr>
          <p:nvPr/>
        </p:nvSpPr>
        <p:spPr>
          <a:xfrm>
            <a:off x="5849257" y="2032000"/>
            <a:ext cx="6596743" cy="3451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sz="3200" i="0" dirty="0" smtClean="0"/>
              <a:t>三子 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為父親推回脫臼的下巴</a:t>
            </a:r>
            <a:r>
              <a:rPr kumimoji="1" lang="zh-TW" altLang="en-US" sz="3200" i="0" dirty="0"/>
              <a:t>；</a:t>
            </a:r>
            <a:r>
              <a:rPr kumimoji="1" lang="zh-TW" altLang="en-US" sz="3200" i="0" dirty="0" smtClean="0"/>
              <a:t>闔上雙眼，父親於懷中斷氣。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性情</a:t>
            </a:r>
            <a:r>
              <a:rPr kumimoji="1" lang="zh-TW" altLang="en-US" sz="3200" i="0" dirty="0"/>
              <a:t>大變／酒後大哭／很兇狠暴力／對幼弟及兒子施暴</a:t>
            </a:r>
            <a:endParaRPr kumimoji="1" lang="en-US" altLang="zh-TW" sz="3200" i="0" dirty="0"/>
          </a:p>
        </p:txBody>
      </p:sp>
      <p:sp>
        <p:nvSpPr>
          <p:cNvPr id="40" name="文字版面配置區 2"/>
          <p:cNvSpPr txBox="1">
            <a:spLocks/>
          </p:cNvSpPr>
          <p:nvPr/>
        </p:nvSpPr>
        <p:spPr>
          <a:xfrm>
            <a:off x="6375400" y="7899400"/>
            <a:ext cx="62230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sz="4400" b="1" dirty="0" smtClean="0"/>
              <a:t>無處申冤轉為原始暴力</a:t>
            </a:r>
            <a:endParaRPr kumimoji="1" lang="en-US" altLang="zh-TW" sz="4400" b="1" dirty="0" smtClean="0"/>
          </a:p>
        </p:txBody>
      </p:sp>
      <p:sp>
        <p:nvSpPr>
          <p:cNvPr id="42" name="文字版面配置區 2"/>
          <p:cNvSpPr txBox="1">
            <a:spLocks/>
          </p:cNvSpPr>
          <p:nvPr/>
        </p:nvSpPr>
        <p:spPr>
          <a:xfrm>
            <a:off x="7569200" y="8636000"/>
            <a:ext cx="50800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sz="4400" b="1" dirty="0" smtClean="0"/>
              <a:t>創傷的世代傳承</a:t>
            </a:r>
            <a:endParaRPr kumimoji="1" lang="en-US" altLang="zh-TW" sz="44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5951977" y="5552182"/>
            <a:ext cx="5993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「對於一個</a:t>
            </a:r>
            <a:r>
              <a:rPr kumimoji="1" lang="en-US" altLang="zh-TW" i="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13</a:t>
            </a:r>
            <a:r>
              <a:rPr kumimoji="1" lang="zh-TW" altLang="en-US" i="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、</a:t>
            </a:r>
            <a:r>
              <a:rPr kumimoji="1" lang="en-US" altLang="zh-TW" i="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14</a:t>
            </a:r>
            <a:r>
              <a:rPr kumimoji="1" lang="zh-TW" altLang="en-US" i="0" dirty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歲的孩子來說，這是一生最痛的事。」</a:t>
            </a:r>
            <a:endParaRPr kumimoji="1" lang="en-US" altLang="zh-TW" i="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555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9219" r="30495" b="10595"/>
          <a:stretch/>
        </p:blipFill>
        <p:spPr>
          <a:xfrm>
            <a:off x="1469398" y="3611620"/>
            <a:ext cx="1304925" cy="28012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381000"/>
            <a:ext cx="3670300" cy="1117600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/>
              <a:t>其後</a:t>
            </a:r>
            <a:r>
              <a:rPr kumimoji="1" lang="mr-IN" altLang="zh-TW" sz="6000" dirty="0" smtClean="0"/>
              <a:t>…</a:t>
            </a:r>
            <a:endParaRPr kumimoji="1"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5777" y="939800"/>
            <a:ext cx="1498600" cy="8890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kumimoji="1" lang="zh-TW" altLang="en-US" dirty="0" smtClean="0"/>
              <a:t>長子</a:t>
            </a:r>
            <a:endParaRPr kumimoji="1"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1769165"/>
            <a:ext cx="827999" cy="8699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3674165"/>
            <a:ext cx="827999" cy="8699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427" y="4613965"/>
            <a:ext cx="827999" cy="86999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6544365"/>
            <a:ext cx="827999" cy="86999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7509565"/>
            <a:ext cx="827999" cy="8699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8449365"/>
            <a:ext cx="827999" cy="869998"/>
          </a:xfrm>
          <a:prstGeom prst="rect">
            <a:avLst/>
          </a:prstGeom>
        </p:spPr>
      </p:pic>
      <p:sp>
        <p:nvSpPr>
          <p:cNvPr id="28" name="文字版面配置區 2"/>
          <p:cNvSpPr txBox="1">
            <a:spLocks/>
          </p:cNvSpPr>
          <p:nvPr/>
        </p:nvSpPr>
        <p:spPr>
          <a:xfrm>
            <a:off x="4605777" y="1854200"/>
            <a:ext cx="14732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長女</a:t>
            </a:r>
            <a:endParaRPr kumimoji="1" lang="en-US" altLang="zh-TW" i="0" dirty="0" smtClean="0"/>
          </a:p>
        </p:txBody>
      </p:sp>
      <p:sp>
        <p:nvSpPr>
          <p:cNvPr id="29" name="文字版面配置區 2"/>
          <p:cNvSpPr txBox="1">
            <a:spLocks/>
          </p:cNvSpPr>
          <p:nvPr/>
        </p:nvSpPr>
        <p:spPr>
          <a:xfrm>
            <a:off x="4580377" y="2794000"/>
            <a:ext cx="13716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次子</a:t>
            </a:r>
            <a:endParaRPr kumimoji="1" lang="en-US" altLang="zh-TW" i="0" dirty="0" smtClean="0"/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631177" y="3759200"/>
            <a:ext cx="157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</a:t>
            </a:r>
            <a:endParaRPr kumimoji="1" lang="en-US" altLang="zh-TW" i="0" dirty="0" smtClean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880165"/>
            <a:ext cx="827999" cy="869998"/>
          </a:xfrm>
          <a:prstGeom prst="rect">
            <a:avLst/>
          </a:prstGeom>
        </p:spPr>
      </p:pic>
      <p:sp>
        <p:nvSpPr>
          <p:cNvPr id="36" name="文字版面配置區 2"/>
          <p:cNvSpPr txBox="1">
            <a:spLocks/>
          </p:cNvSpPr>
          <p:nvPr/>
        </p:nvSpPr>
        <p:spPr>
          <a:xfrm>
            <a:off x="4605777" y="4749800"/>
            <a:ext cx="152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四子</a:t>
            </a:r>
            <a:endParaRPr kumimoji="1" lang="en-US" altLang="zh-TW" i="0" dirty="0" smtClean="0"/>
          </a:p>
        </p:txBody>
      </p:sp>
      <p:sp>
        <p:nvSpPr>
          <p:cNvPr id="37" name="文字版面配置區 2"/>
          <p:cNvSpPr txBox="1">
            <a:spLocks/>
          </p:cNvSpPr>
          <p:nvPr/>
        </p:nvSpPr>
        <p:spPr>
          <a:xfrm>
            <a:off x="4605777" y="5715000"/>
            <a:ext cx="1422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五子</a:t>
            </a:r>
            <a:endParaRPr kumimoji="1" lang="en-US" altLang="zh-TW" i="0" dirty="0" smtClean="0"/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4656577" y="6629400"/>
            <a:ext cx="1676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六子</a:t>
            </a:r>
            <a:endParaRPr kumimoji="1" lang="en-US" altLang="zh-TW" i="0" dirty="0" smtClean="0"/>
          </a:p>
        </p:txBody>
      </p:sp>
      <p:sp>
        <p:nvSpPr>
          <p:cNvPr id="39" name="文字版面配置區 2"/>
          <p:cNvSpPr txBox="1">
            <a:spLocks/>
          </p:cNvSpPr>
          <p:nvPr/>
        </p:nvSpPr>
        <p:spPr>
          <a:xfrm>
            <a:off x="4631177" y="7594600"/>
            <a:ext cx="1549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七子</a:t>
            </a:r>
            <a:endParaRPr kumimoji="1" lang="en-US" altLang="zh-TW" i="0" dirty="0" smtClean="0"/>
          </a:p>
        </p:txBody>
      </p:sp>
      <p:sp>
        <p:nvSpPr>
          <p:cNvPr id="41" name="文字版面配置區 2"/>
          <p:cNvSpPr txBox="1">
            <a:spLocks/>
          </p:cNvSpPr>
          <p:nvPr/>
        </p:nvSpPr>
        <p:spPr>
          <a:xfrm>
            <a:off x="4631177" y="8483600"/>
            <a:ext cx="1651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幼女</a:t>
            </a:r>
            <a:endParaRPr kumimoji="1" lang="en-US" altLang="zh-TW" i="0" dirty="0" smtClean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1" y="1349829"/>
            <a:ext cx="1096944" cy="7969534"/>
          </a:xfrm>
          <a:prstGeom prst="rect">
            <a:avLst/>
          </a:prstGeom>
        </p:spPr>
      </p:pic>
      <p:sp>
        <p:nvSpPr>
          <p:cNvPr id="27" name="文字版面配置區 2"/>
          <p:cNvSpPr txBox="1">
            <a:spLocks/>
          </p:cNvSpPr>
          <p:nvPr/>
        </p:nvSpPr>
        <p:spPr>
          <a:xfrm>
            <a:off x="5428618" y="177800"/>
            <a:ext cx="6991982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創傷以不同的形式</a:t>
            </a:r>
            <a:endParaRPr kumimoji="1" lang="en-US" altLang="zh-TW" b="1" dirty="0" smtClean="0"/>
          </a:p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留存在家人身上</a:t>
            </a:r>
            <a:endParaRPr kumimoji="1" lang="en-US" altLang="zh-TW" b="1" dirty="0" smtClean="0"/>
          </a:p>
        </p:txBody>
      </p:sp>
      <p:sp>
        <p:nvSpPr>
          <p:cNvPr id="33" name="文字版面配置區 2"/>
          <p:cNvSpPr txBox="1">
            <a:spLocks/>
          </p:cNvSpPr>
          <p:nvPr/>
        </p:nvSpPr>
        <p:spPr>
          <a:xfrm>
            <a:off x="5875777" y="1903782"/>
            <a:ext cx="6494023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sz="3200" i="0" dirty="0" smtClean="0"/>
              <a:t>四子 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目睹父親受難，從未向家人提起。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「正常」成長升學，在日本任教。</a:t>
            </a:r>
          </a:p>
        </p:txBody>
      </p:sp>
    </p:spTree>
    <p:extLst>
      <p:ext uri="{BB962C8B-B14F-4D97-AF65-F5344CB8AC3E}">
        <p14:creationId xmlns:p14="http://schemas.microsoft.com/office/powerpoint/2010/main" val="14376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766432" y="2986846"/>
            <a:ext cx="817823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2400" b="1" i="0" dirty="0" smtClean="0"/>
              <a:t>影片潘木枝</a:t>
            </a:r>
            <a:r>
              <a:rPr lang="en-US" altLang="zh-TW" sz="2400" b="1" i="0" dirty="0" smtClean="0"/>
              <a:t>-</a:t>
            </a:r>
            <a:r>
              <a:rPr lang="zh-TW" altLang="en-US" sz="2400" b="1" i="0" dirty="0" smtClean="0"/>
              <a:t>那一支香還在燃燒</a:t>
            </a:r>
            <a:r>
              <a:rPr lang="en-US" altLang="zh-TW" sz="2400" b="1" i="0" dirty="0" smtClean="0"/>
              <a:t>/</a:t>
            </a:r>
            <a:r>
              <a:rPr lang="zh-TW" altLang="en-US" sz="2400" b="1" i="0" dirty="0" smtClean="0"/>
              <a:t>二二八國家紀念館</a:t>
            </a:r>
            <a:endParaRPr lang="en-US" altLang="zh-TW" sz="2400" b="1" i="0" dirty="0" smtClean="0"/>
          </a:p>
          <a:p>
            <a:pPr rtl="0" latinLnBrk="1" hangingPunct="0"/>
            <a:r>
              <a:rPr lang="zh-TW" altLang="en-US" sz="2400" b="1" i="0" dirty="0"/>
              <a:t>來源： </a:t>
            </a:r>
            <a:r>
              <a:rPr lang="en-US" altLang="zh-TW" sz="2400" b="1" i="0" dirty="0" smtClean="0"/>
              <a:t>https</a:t>
            </a:r>
            <a:r>
              <a:rPr lang="en-US" altLang="zh-TW" sz="2400" b="1" i="0" dirty="0"/>
              <a:t>://www.youtube.com/watch?v=HeadhvEYA6s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spc="0" normalizeH="0" baseline="0" dirty="0">
              <a:ln>
                <a:noFill/>
              </a:ln>
              <a:solidFill>
                <a:srgbClr val="5E524C"/>
              </a:solidFill>
              <a:effectLst>
                <a:outerShdw blurRad="25400" dist="25400" dir="5520000" rotWithShape="0">
                  <a:srgbClr val="FFFFFF">
                    <a:alpha val="71999"/>
                  </a:srgbClr>
                </a:outerShdw>
              </a:effectLst>
              <a:uFillTx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55629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9219" r="30495" b="10595"/>
          <a:stretch/>
        </p:blipFill>
        <p:spPr>
          <a:xfrm>
            <a:off x="1469398" y="3611620"/>
            <a:ext cx="1304925" cy="28012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381000"/>
            <a:ext cx="3670300" cy="1117600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/>
              <a:t>其後</a:t>
            </a:r>
            <a:r>
              <a:rPr kumimoji="1" lang="mr-IN" altLang="zh-TW" sz="6000" dirty="0" smtClean="0"/>
              <a:t>…</a:t>
            </a:r>
            <a:endParaRPr kumimoji="1"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5777" y="939800"/>
            <a:ext cx="1498600" cy="8890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kumimoji="1" lang="zh-TW" altLang="en-US" dirty="0" smtClean="0"/>
              <a:t>長子</a:t>
            </a:r>
            <a:endParaRPr kumimoji="1"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1769165"/>
            <a:ext cx="827999" cy="8699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3674165"/>
            <a:ext cx="827999" cy="8699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427" y="4613965"/>
            <a:ext cx="827999" cy="86999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6544365"/>
            <a:ext cx="827999" cy="86999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7509565"/>
            <a:ext cx="827999" cy="8699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8449365"/>
            <a:ext cx="827999" cy="869998"/>
          </a:xfrm>
          <a:prstGeom prst="rect">
            <a:avLst/>
          </a:prstGeom>
        </p:spPr>
      </p:pic>
      <p:sp>
        <p:nvSpPr>
          <p:cNvPr id="28" name="文字版面配置區 2"/>
          <p:cNvSpPr txBox="1">
            <a:spLocks/>
          </p:cNvSpPr>
          <p:nvPr/>
        </p:nvSpPr>
        <p:spPr>
          <a:xfrm>
            <a:off x="4605777" y="1854200"/>
            <a:ext cx="14732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長女</a:t>
            </a:r>
            <a:endParaRPr kumimoji="1" lang="en-US" altLang="zh-TW" i="0" dirty="0" smtClean="0"/>
          </a:p>
        </p:txBody>
      </p:sp>
      <p:sp>
        <p:nvSpPr>
          <p:cNvPr id="29" name="文字版面配置區 2"/>
          <p:cNvSpPr txBox="1">
            <a:spLocks/>
          </p:cNvSpPr>
          <p:nvPr/>
        </p:nvSpPr>
        <p:spPr>
          <a:xfrm>
            <a:off x="4580377" y="2794000"/>
            <a:ext cx="13716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次子</a:t>
            </a:r>
            <a:endParaRPr kumimoji="1" lang="en-US" altLang="zh-TW" i="0" dirty="0" smtClean="0"/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631177" y="3759200"/>
            <a:ext cx="157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</a:t>
            </a:r>
            <a:endParaRPr kumimoji="1" lang="en-US" altLang="zh-TW" i="0" dirty="0" smtClean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880165"/>
            <a:ext cx="827999" cy="869998"/>
          </a:xfrm>
          <a:prstGeom prst="rect">
            <a:avLst/>
          </a:prstGeom>
        </p:spPr>
      </p:pic>
      <p:sp>
        <p:nvSpPr>
          <p:cNvPr id="36" name="文字版面配置區 2"/>
          <p:cNvSpPr txBox="1">
            <a:spLocks/>
          </p:cNvSpPr>
          <p:nvPr/>
        </p:nvSpPr>
        <p:spPr>
          <a:xfrm>
            <a:off x="4605777" y="4749800"/>
            <a:ext cx="152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四子</a:t>
            </a:r>
            <a:endParaRPr kumimoji="1" lang="en-US" altLang="zh-TW" i="0" dirty="0" smtClean="0"/>
          </a:p>
        </p:txBody>
      </p:sp>
      <p:sp>
        <p:nvSpPr>
          <p:cNvPr id="37" name="文字版面配置區 2"/>
          <p:cNvSpPr txBox="1">
            <a:spLocks/>
          </p:cNvSpPr>
          <p:nvPr/>
        </p:nvSpPr>
        <p:spPr>
          <a:xfrm>
            <a:off x="4605777" y="5715000"/>
            <a:ext cx="1422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五子</a:t>
            </a:r>
            <a:endParaRPr kumimoji="1" lang="en-US" altLang="zh-TW" i="0" dirty="0" smtClean="0"/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4656577" y="6629400"/>
            <a:ext cx="1676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六子</a:t>
            </a:r>
            <a:endParaRPr kumimoji="1" lang="en-US" altLang="zh-TW" i="0" dirty="0" smtClean="0"/>
          </a:p>
        </p:txBody>
      </p:sp>
      <p:sp>
        <p:nvSpPr>
          <p:cNvPr id="39" name="文字版面配置區 2"/>
          <p:cNvSpPr txBox="1">
            <a:spLocks/>
          </p:cNvSpPr>
          <p:nvPr/>
        </p:nvSpPr>
        <p:spPr>
          <a:xfrm>
            <a:off x="4631177" y="7594600"/>
            <a:ext cx="1549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七子</a:t>
            </a:r>
            <a:endParaRPr kumimoji="1" lang="en-US" altLang="zh-TW" i="0" dirty="0" smtClean="0"/>
          </a:p>
        </p:txBody>
      </p:sp>
      <p:sp>
        <p:nvSpPr>
          <p:cNvPr id="41" name="文字版面配置區 2"/>
          <p:cNvSpPr txBox="1">
            <a:spLocks/>
          </p:cNvSpPr>
          <p:nvPr/>
        </p:nvSpPr>
        <p:spPr>
          <a:xfrm>
            <a:off x="4631177" y="8483600"/>
            <a:ext cx="1651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幼女</a:t>
            </a:r>
            <a:endParaRPr kumimoji="1" lang="en-US" altLang="zh-TW" i="0" dirty="0" smtClean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1" y="1349829"/>
            <a:ext cx="1096944" cy="7969534"/>
          </a:xfrm>
          <a:prstGeom prst="rect">
            <a:avLst/>
          </a:prstGeom>
        </p:spPr>
      </p:pic>
      <p:sp>
        <p:nvSpPr>
          <p:cNvPr id="27" name="文字版面配置區 2"/>
          <p:cNvSpPr txBox="1">
            <a:spLocks/>
          </p:cNvSpPr>
          <p:nvPr/>
        </p:nvSpPr>
        <p:spPr>
          <a:xfrm>
            <a:off x="5428618" y="177800"/>
            <a:ext cx="6991982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創傷以不同的形式</a:t>
            </a:r>
            <a:endParaRPr kumimoji="1" lang="en-US" altLang="zh-TW" b="1" dirty="0" smtClean="0"/>
          </a:p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留存在家人身上</a:t>
            </a:r>
            <a:endParaRPr kumimoji="1" lang="en-US" altLang="zh-TW" b="1" dirty="0" smtClean="0"/>
          </a:p>
        </p:txBody>
      </p:sp>
      <p:sp>
        <p:nvSpPr>
          <p:cNvPr id="33" name="文字版面配置區 2"/>
          <p:cNvSpPr txBox="1">
            <a:spLocks/>
          </p:cNvSpPr>
          <p:nvPr/>
        </p:nvSpPr>
        <p:spPr>
          <a:xfrm>
            <a:off x="5875777" y="1903782"/>
            <a:ext cx="6494023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sz="3200" i="0" dirty="0" smtClean="0"/>
              <a:t>四子 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目睹父親受難，從未向家人提起。</a:t>
            </a:r>
            <a:endParaRPr kumimoji="1" lang="en-US" altLang="zh-TW" sz="3200" i="0" dirty="0" smtClean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「正常」成長升學，在日本任教。</a:t>
            </a:r>
            <a:endParaRPr kumimoji="1" lang="en-US" altLang="zh-TW" sz="3200" i="0" dirty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在家裡很少談，直到</a:t>
            </a:r>
            <a:r>
              <a:rPr kumimoji="1" lang="en-US" altLang="zh-TW" sz="3200" i="0" dirty="0" smtClean="0"/>
              <a:t>60</a:t>
            </a:r>
            <a:r>
              <a:rPr kumimoji="1" lang="zh-TW" altLang="en-US" sz="3200" i="0" dirty="0" smtClean="0"/>
              <a:t>年後才向家人說起。</a:t>
            </a:r>
            <a:endParaRPr kumimoji="1" lang="en-US" altLang="zh-TW" sz="3200" i="0" dirty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到嘉義車站，都盡量不去想起。</a:t>
            </a:r>
            <a:endParaRPr kumimoji="1" lang="en-US" altLang="zh-TW" sz="3200" i="0" dirty="0"/>
          </a:p>
          <a:p>
            <a:pPr marL="261938" indent="-261938" algn="l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kumimoji="1" lang="zh-TW" altLang="en-US" sz="3200" i="0" dirty="0" smtClean="0"/>
              <a:t>一生受到憂鬱症所苦。</a:t>
            </a:r>
            <a:endParaRPr kumimoji="1" lang="en-US" altLang="zh-TW" sz="3200" i="0" dirty="0" smtClean="0"/>
          </a:p>
        </p:txBody>
      </p:sp>
      <p:sp>
        <p:nvSpPr>
          <p:cNvPr id="34" name="文字版面配置區 2"/>
          <p:cNvSpPr txBox="1">
            <a:spLocks/>
          </p:cNvSpPr>
          <p:nvPr/>
        </p:nvSpPr>
        <p:spPr>
          <a:xfrm>
            <a:off x="10058400" y="7899400"/>
            <a:ext cx="25400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sz="4400" b="1" dirty="0" smtClean="0"/>
              <a:t>無法敘說</a:t>
            </a:r>
            <a:endParaRPr kumimoji="1" lang="en-US" altLang="zh-TW" sz="4400" b="1" dirty="0" smtClean="0"/>
          </a:p>
        </p:txBody>
      </p:sp>
      <p:sp>
        <p:nvSpPr>
          <p:cNvPr id="35" name="文字版面配置區 2"/>
          <p:cNvSpPr txBox="1">
            <a:spLocks/>
          </p:cNvSpPr>
          <p:nvPr/>
        </p:nvSpPr>
        <p:spPr>
          <a:xfrm>
            <a:off x="7569200" y="8636000"/>
            <a:ext cx="50800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sz="4400" b="1" dirty="0" smtClean="0"/>
              <a:t>創傷的現在進行式</a:t>
            </a:r>
            <a:endParaRPr kumimoji="1" lang="en-US" altLang="zh-TW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3082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1201400" cy="1117600"/>
          </a:xfrm>
        </p:spPr>
        <p:txBody>
          <a:bodyPr/>
          <a:lstStyle/>
          <a:p>
            <a:r>
              <a:rPr kumimoji="1" lang="zh-TW" altLang="en-US" dirty="0" smtClean="0"/>
              <a:t>政治暴力創傷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0700" y="2070100"/>
            <a:ext cx="12052300" cy="7023100"/>
          </a:xfrm>
        </p:spPr>
        <p:txBody>
          <a:bodyPr/>
          <a:lstStyle/>
          <a:p>
            <a:r>
              <a:rPr kumimoji="1" lang="zh-TW" altLang="en-US" sz="4400" dirty="0" smtClean="0"/>
              <a:t>主流精神醫學以</a:t>
            </a:r>
            <a:r>
              <a:rPr kumimoji="1" lang="en-US" altLang="zh-TW" sz="4400" dirty="0" smtClean="0"/>
              <a:t>PTSD</a:t>
            </a:r>
            <a:r>
              <a:rPr kumimoji="1" lang="zh-TW" altLang="en-US" sz="4400" dirty="0" smtClean="0"/>
              <a:t>診斷來描述，但無法捕捉完整經驗。</a:t>
            </a:r>
            <a:endParaRPr kumimoji="1" lang="en-US" altLang="zh-TW" sz="4400" dirty="0" smtClean="0"/>
          </a:p>
          <a:p>
            <a:pPr lvl="1">
              <a:spcBef>
                <a:spcPts val="800"/>
              </a:spcBef>
              <a:buFont typeface="Symbol" charset="2"/>
              <a:buChar char="-"/>
            </a:pPr>
            <a:r>
              <a:rPr kumimoji="1" lang="zh-TW" altLang="en-US" dirty="0" smtClean="0"/>
              <a:t>睡不安穩，些微的聲響就會醒來。</a:t>
            </a:r>
            <a:endParaRPr kumimoji="1" lang="en-US" altLang="zh-TW" dirty="0" smtClean="0"/>
          </a:p>
          <a:p>
            <a:pPr lvl="1">
              <a:spcBef>
                <a:spcPts val="800"/>
              </a:spcBef>
              <a:buFont typeface="Symbol" charset="2"/>
              <a:buChar char="-"/>
            </a:pPr>
            <a:r>
              <a:rPr kumimoji="1" lang="zh-TW" altLang="en-US" dirty="0" smtClean="0"/>
              <a:t>許多前輩不願意回去綠島，去了之後回來頻頻做惡夢。</a:t>
            </a:r>
            <a:endParaRPr kumimoji="1" lang="en-US" altLang="zh-TW" dirty="0" smtClean="0"/>
          </a:p>
          <a:p>
            <a:pPr lvl="1">
              <a:spcBef>
                <a:spcPts val="800"/>
              </a:spcBef>
              <a:buFont typeface="Symbol" charset="2"/>
              <a:buChar char="-"/>
            </a:pPr>
            <a:r>
              <a:rPr kumimoji="1" lang="zh-TW" altLang="en-US" dirty="0" smtClean="0"/>
              <a:t>憂鬱、憤怒、疑心等等。</a:t>
            </a:r>
            <a:endParaRPr kumimoji="1" lang="en-US" altLang="zh-TW" dirty="0" smtClean="0"/>
          </a:p>
          <a:p>
            <a:r>
              <a:rPr kumimoji="1" lang="zh-TW" altLang="en-US" sz="4400" dirty="0" smtClean="0"/>
              <a:t>本來有其生活歷史的人經歷了創傷</a:t>
            </a:r>
            <a:endParaRPr kumimoji="1" lang="en-US" altLang="zh-TW" sz="4400" dirty="0" smtClean="0"/>
          </a:p>
          <a:p>
            <a:pPr marL="444500" lvl="1" indent="0">
              <a:spcBef>
                <a:spcPts val="800"/>
              </a:spcBef>
              <a:buNone/>
            </a:pPr>
            <a:r>
              <a:rPr kumimoji="1" lang="en-US" altLang="zh-TW" dirty="0" smtClean="0"/>
              <a:t>1.</a:t>
            </a:r>
            <a:r>
              <a:rPr kumimoji="1" lang="zh-TW" altLang="en-US" dirty="0" smtClean="0"/>
              <a:t>主體被剝奪：不再覺得自己是人</a:t>
            </a:r>
            <a:endParaRPr kumimoji="1" lang="en-US" altLang="zh-TW" dirty="0" smtClean="0"/>
          </a:p>
          <a:p>
            <a:pPr marL="444500" lvl="1" indent="0">
              <a:spcBef>
                <a:spcPts val="800"/>
              </a:spcBef>
              <a:buNone/>
            </a:pPr>
            <a:r>
              <a:rPr kumimoji="1" lang="en-US" altLang="zh-TW" dirty="0" smtClean="0"/>
              <a:t>2.</a:t>
            </a:r>
            <a:r>
              <a:rPr kumimoji="1" lang="zh-TW" altLang="en-US" dirty="0" smtClean="0"/>
              <a:t>關係的斷裂</a:t>
            </a:r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942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599"/>
            <a:ext cx="11201400" cy="19307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zh-TW" altLang="en-US" dirty="0" smtClean="0"/>
              <a:t>人不該被這樣對待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en-US" altLang="zh-TW" dirty="0" smtClean="0"/>
              <a:t>					——</a:t>
            </a:r>
            <a:r>
              <a:rPr kumimoji="1" lang="zh-TW" altLang="en-US" dirty="0" smtClean="0"/>
              <a:t>我還算是人嗎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48114" y="2433603"/>
            <a:ext cx="12052300" cy="441694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TW" altLang="en-US" dirty="0" smtClean="0"/>
              <a:t>人被綑綁、被插木牌、遊街、槍殺</a:t>
            </a:r>
            <a:endParaRPr kumimoji="1" lang="en-US" altLang="zh-TW" dirty="0" smtClean="0"/>
          </a:p>
          <a:p>
            <a:pPr marL="44450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&gt;&gt;</a:t>
            </a:r>
            <a:r>
              <a:rPr kumimoji="1" lang="zh-TW" altLang="en-US" dirty="0" smtClean="0"/>
              <a:t>甚至沒有做錯任何事，完全否定對錯的價值觀</a:t>
            </a:r>
            <a:endParaRPr kumimoji="1" lang="en-US" altLang="zh-TW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TW" altLang="en-US" dirty="0" smtClean="0"/>
              <a:t>剝去衣物、傷害身體與皮膚、操弄最私密的性器官</a:t>
            </a:r>
            <a:endParaRPr kumimoji="1" lang="en-US" altLang="zh-TW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en-US" altLang="zh-TW" dirty="0"/>
              <a:t>	</a:t>
            </a:r>
            <a:r>
              <a:rPr kumimoji="1" lang="en-US" altLang="zh-TW" dirty="0" smtClean="0"/>
              <a:t>&gt;&gt;</a:t>
            </a:r>
            <a:r>
              <a:rPr kumimoji="1" lang="zh-TW" altLang="en-US" dirty="0" smtClean="0"/>
              <a:t>個人界線輕易被侵犯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02346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599"/>
            <a:ext cx="11201400" cy="19307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zh-TW" altLang="en-US" dirty="0" smtClean="0"/>
              <a:t>人不該被這樣對待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en-US" altLang="zh-TW" dirty="0" smtClean="0"/>
              <a:t>					——</a:t>
            </a:r>
            <a:r>
              <a:rPr kumimoji="1" lang="zh-TW" altLang="en-US" dirty="0" smtClean="0"/>
              <a:t>我還算是人嗎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9900" y="2432050"/>
            <a:ext cx="12052300" cy="252413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TW" altLang="en-US" dirty="0" smtClean="0"/>
              <a:t>生活無處不在的封殺</a:t>
            </a:r>
            <a:endParaRPr kumimoji="1" lang="en-US" altLang="zh-TW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en-US" altLang="zh-TW" dirty="0" smtClean="0"/>
              <a:t>	&gt;&gt;</a:t>
            </a:r>
            <a:r>
              <a:rPr kumimoji="1" lang="zh-TW" altLang="en-US" dirty="0" smtClean="0"/>
              <a:t>安全可</a:t>
            </a:r>
            <a:r>
              <a:rPr kumimoji="1" lang="zh-TW" altLang="en-US" dirty="0"/>
              <a:t>預</a:t>
            </a:r>
            <a:r>
              <a:rPr kumimoji="1" lang="zh-TW" altLang="en-US" dirty="0" smtClean="0"/>
              <a:t>期的空間被侵犯（物理上）</a:t>
            </a:r>
            <a:endParaRPr kumimoji="1" lang="en-US" altLang="zh-TW" dirty="0" smtClean="0"/>
          </a:p>
        </p:txBody>
      </p:sp>
      <p:sp>
        <p:nvSpPr>
          <p:cNvPr id="7" name="矩形 6"/>
          <p:cNvSpPr/>
          <p:nvPr/>
        </p:nvSpPr>
        <p:spPr>
          <a:xfrm>
            <a:off x="805252" y="4932252"/>
            <a:ext cx="51123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spcBef>
                <a:spcPts val="600"/>
              </a:spcBef>
            </a:pPr>
            <a:r>
              <a:rPr kumimoji="1" lang="zh-TW" altLang="en-US" sz="3600" dirty="0"/>
              <a:t>陳欽</a:t>
            </a:r>
            <a:r>
              <a:rPr kumimoji="1" lang="zh-TW" altLang="en-US" sz="3600" dirty="0" smtClean="0"/>
              <a:t>生先生（生哥）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馬來西亞僑生</a:t>
            </a:r>
            <a:endParaRPr kumimoji="1" lang="en-US" altLang="zh-TW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受誣陷：美國新聞處爆炸</a:t>
            </a:r>
            <a:r>
              <a:rPr kumimoji="1" lang="zh-TW" altLang="en-US" dirty="0"/>
              <a:t>案主謀</a:t>
            </a:r>
            <a:r>
              <a:rPr kumimoji="1" lang="zh-TW" altLang="en-US" dirty="0" smtClean="0"/>
              <a:t>；加入共產黨。</a:t>
            </a:r>
            <a:endParaRPr kumimoji="1" lang="en-US" altLang="zh-TW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冤獄</a:t>
            </a:r>
            <a:r>
              <a:rPr kumimoji="1" lang="en-US" altLang="zh-TW" dirty="0" smtClean="0"/>
              <a:t>12</a:t>
            </a:r>
            <a:r>
              <a:rPr kumimoji="1" lang="zh-TW" altLang="en-US" dirty="0" smtClean="0"/>
              <a:t>年</a:t>
            </a:r>
            <a:endParaRPr kumimoji="1" lang="en-US" altLang="zh-TW" dirty="0"/>
          </a:p>
          <a:p>
            <a:pPr lvl="1" algn="l">
              <a:spcBef>
                <a:spcPts val="600"/>
              </a:spcBef>
              <a:buFont typeface="Symbol" charset="2"/>
              <a:buChar char="-"/>
            </a:pPr>
            <a:endParaRPr kumimoji="1"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6329614" y="4938240"/>
            <a:ext cx="51060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spcBef>
                <a:spcPts val="600"/>
              </a:spcBef>
            </a:pPr>
            <a:r>
              <a:rPr kumimoji="1" lang="zh-TW" altLang="en-US" dirty="0"/>
              <a:t>出獄後的日子</a:t>
            </a:r>
            <a:endParaRPr kumimoji="1" lang="en-US" altLang="zh-TW" dirty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en-US" altLang="zh-TW" sz="3600" dirty="0"/>
              <a:t>3</a:t>
            </a:r>
            <a:r>
              <a:rPr kumimoji="1" lang="zh-TW" altLang="en-US" sz="3600" dirty="0"/>
              <a:t>年</a:t>
            </a:r>
            <a:r>
              <a:rPr kumimoji="1" lang="zh-TW" altLang="en-US" sz="3600" dirty="0" smtClean="0"/>
              <a:t>無身份證</a:t>
            </a:r>
            <a:endParaRPr kumimoji="1" lang="en-US" altLang="zh-TW" sz="3600" dirty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sz="3600" dirty="0" smtClean="0"/>
              <a:t>無法找到穩</a:t>
            </a:r>
            <a:r>
              <a:rPr kumimoji="1" lang="zh-TW" altLang="en-US" sz="3600" dirty="0"/>
              <a:t>定工作</a:t>
            </a:r>
            <a:endParaRPr kumimoji="1" lang="en-US" altLang="zh-TW" sz="3600" dirty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sz="3600" dirty="0"/>
              <a:t>流落</a:t>
            </a:r>
            <a:r>
              <a:rPr kumimoji="1" lang="zh-TW" altLang="en-US" sz="3600" dirty="0" smtClean="0"/>
              <a:t>街頭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sz="3600" dirty="0" smtClean="0"/>
              <a:t>萬華後巷尋找剩食</a:t>
            </a:r>
          </a:p>
        </p:txBody>
      </p:sp>
      <p:sp>
        <p:nvSpPr>
          <p:cNvPr id="11" name="矩形 10"/>
          <p:cNvSpPr/>
          <p:nvPr/>
        </p:nvSpPr>
        <p:spPr>
          <a:xfrm>
            <a:off x="764015" y="8358295"/>
            <a:ext cx="10957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dirty="0"/>
              <a:t>「你每天下午三、四點過來，我幫你準備兩個飯盒」</a:t>
            </a:r>
          </a:p>
          <a:p>
            <a:pPr algn="l"/>
            <a:r>
              <a:rPr lang="zh-TW" altLang="en-US" dirty="0"/>
              <a:t>「我只是想在你困難的時候拉你一把，幫你度過難關而已」</a:t>
            </a:r>
          </a:p>
        </p:txBody>
      </p:sp>
    </p:spTree>
    <p:extLst>
      <p:ext uri="{BB962C8B-B14F-4D97-AF65-F5344CB8AC3E}">
        <p14:creationId xmlns:p14="http://schemas.microsoft.com/office/powerpoint/2010/main" val="104599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599"/>
            <a:ext cx="11201400" cy="193075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kumimoji="1" lang="zh-TW" altLang="en-US" dirty="0" smtClean="0"/>
              <a:t>人不該被這樣對待</a:t>
            </a:r>
            <a:r>
              <a:rPr kumimoji="1" lang="en-US" altLang="zh-TW" dirty="0"/>
              <a:t/>
            </a:r>
            <a:br>
              <a:rPr kumimoji="1" lang="en-US" altLang="zh-TW" dirty="0"/>
            </a:br>
            <a:r>
              <a:rPr kumimoji="1" lang="en-US" altLang="zh-TW" dirty="0" smtClean="0"/>
              <a:t>					——</a:t>
            </a:r>
            <a:r>
              <a:rPr kumimoji="1" lang="zh-TW" altLang="en-US" dirty="0" smtClean="0"/>
              <a:t>我還算是人嗎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9900" y="2432050"/>
            <a:ext cx="12052300" cy="252413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TW" altLang="en-US" dirty="0" smtClean="0"/>
              <a:t>跟監對心理的折磨</a:t>
            </a:r>
            <a:endParaRPr kumimoji="1" lang="en-US" altLang="zh-TW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en-US" altLang="zh-TW" dirty="0" smtClean="0"/>
              <a:t>	&gt;&gt;</a:t>
            </a:r>
            <a:r>
              <a:rPr kumimoji="1" lang="zh-TW" altLang="en-US" dirty="0" smtClean="0"/>
              <a:t>安全可</a:t>
            </a:r>
            <a:r>
              <a:rPr kumimoji="1" lang="zh-TW" altLang="en-US" dirty="0"/>
              <a:t>預</a:t>
            </a:r>
            <a:r>
              <a:rPr kumimoji="1" lang="zh-TW" altLang="en-US" dirty="0" smtClean="0"/>
              <a:t>期的空間被侵犯（心理上）</a:t>
            </a:r>
            <a:endParaRPr kumimoji="1"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1455268" y="8187700"/>
            <a:ext cx="110864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1" indent="0" algn="l">
              <a:spcBef>
                <a:spcPts val="600"/>
              </a:spcBef>
              <a:buNone/>
            </a:pPr>
            <a:r>
              <a:rPr kumimoji="1" lang="en-US" altLang="zh-TW" dirty="0"/>
              <a:t>	</a:t>
            </a:r>
            <a:r>
              <a:rPr kumimoji="1" lang="zh-TW" altLang="en-US" dirty="0"/>
              <a:t>「學校裡不知道有多少職業學生正在注視我的一舉一動」</a:t>
            </a:r>
            <a:endParaRPr kumimoji="1"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873161" y="4903914"/>
            <a:ext cx="100281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>
              <a:spcBef>
                <a:spcPts val="600"/>
              </a:spcBef>
            </a:pPr>
            <a:r>
              <a:rPr kumimoji="1" lang="zh-TW" altLang="en-US" sz="3600" dirty="0" smtClean="0"/>
              <a:t>顏一秀女士</a:t>
            </a:r>
            <a:endParaRPr kumimoji="1" lang="en-US" altLang="zh-TW" sz="3600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顏世鴻醫師</a:t>
            </a:r>
            <a:r>
              <a:rPr kumimoji="1" lang="en-US" altLang="zh-TW" dirty="0" smtClean="0"/>
              <a:t>(</a:t>
            </a:r>
            <a:r>
              <a:rPr kumimoji="1" lang="zh-TW" altLang="en-US" dirty="0" smtClean="0"/>
              <a:t>被控加入共黨，入獄</a:t>
            </a:r>
            <a:r>
              <a:rPr kumimoji="1" lang="en-US" altLang="zh-TW" dirty="0" smtClean="0"/>
              <a:t>12</a:t>
            </a:r>
            <a:r>
              <a:rPr kumimoji="1" lang="zh-TW" altLang="en-US" dirty="0" smtClean="0"/>
              <a:t>年</a:t>
            </a:r>
            <a:r>
              <a:rPr kumimoji="1" lang="en-US" altLang="zh-TW" dirty="0" smtClean="0"/>
              <a:t>)</a:t>
            </a:r>
            <a:r>
              <a:rPr kumimoji="1" lang="zh-TW" altLang="en-US" dirty="0" smtClean="0"/>
              <a:t>的</a:t>
            </a:r>
            <a:r>
              <a:rPr kumimoji="1" lang="zh-TW" altLang="en-US" dirty="0"/>
              <a:t>妹</a:t>
            </a:r>
            <a:r>
              <a:rPr kumimoji="1" lang="zh-TW" altLang="en-US" dirty="0" smtClean="0"/>
              <a:t>妹。</a:t>
            </a:r>
            <a:endParaRPr kumimoji="1" lang="en-US" altLang="zh-TW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被迫轉至心理系</a:t>
            </a:r>
            <a:endParaRPr kumimoji="1" lang="en-US" altLang="zh-TW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陷入嚴</a:t>
            </a:r>
            <a:r>
              <a:rPr kumimoji="1" lang="zh-TW" altLang="en-US" dirty="0"/>
              <a:t>重的憂鬱，整日不語</a:t>
            </a:r>
            <a:r>
              <a:rPr kumimoji="1" lang="zh-TW" altLang="en-US" dirty="0" smtClean="0"/>
              <a:t>。</a:t>
            </a:r>
            <a:endParaRPr kumimoji="1" lang="en-US" altLang="zh-TW" dirty="0" smtClean="0"/>
          </a:p>
          <a:p>
            <a:pPr marL="457200" lvl="1" indent="-457200" algn="l">
              <a:spcBef>
                <a:spcPts val="600"/>
              </a:spcBef>
              <a:buFont typeface="Arial"/>
              <a:buChar char="•"/>
            </a:pPr>
            <a:r>
              <a:rPr kumimoji="1" lang="zh-TW" altLang="en-US" dirty="0" smtClean="0"/>
              <a:t>鎮日狐疑不安，懷疑周圍是誰負責監視自己。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3225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9" y="3779425"/>
            <a:ext cx="11693141" cy="2194750"/>
          </a:xfrm>
          <a:prstGeom prst="rect">
            <a:avLst/>
          </a:prstGeom>
        </p:spPr>
      </p:pic>
      <p:sp>
        <p:nvSpPr>
          <p:cNvPr id="10" name="文字版面配置區 2"/>
          <p:cNvSpPr>
            <a:spLocks noGrp="1"/>
          </p:cNvSpPr>
          <p:nvPr>
            <p:ph type="body" idx="1"/>
          </p:nvPr>
        </p:nvSpPr>
        <p:spPr>
          <a:xfrm>
            <a:off x="901700" y="5234608"/>
            <a:ext cx="11201400" cy="1077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4000" dirty="0" smtClean="0"/>
              <a:t>-</a:t>
            </a:r>
            <a:r>
              <a:rPr lang="zh-TW" altLang="en-US" sz="4000" dirty="0" smtClean="0"/>
              <a:t>潘木枝醫師及其家人的受難故事</a:t>
            </a:r>
            <a:r>
              <a:rPr lang="en-US" altLang="zh-TW" sz="4000" dirty="0" smtClean="0"/>
              <a:t>-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97629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2052300" cy="111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zh-TW" altLang="en-US" dirty="0" smtClean="0"/>
              <a:t>如果我不算是人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dirty="0" smtClean="0"/>
              <a:t>     </a:t>
            </a:r>
            <a:r>
              <a:rPr kumimoji="1" lang="en-US" altLang="zh-TW" dirty="0" smtClean="0"/>
              <a:t>	——</a:t>
            </a:r>
            <a:r>
              <a:rPr kumimoji="1" lang="zh-TW" altLang="en-US" dirty="0" smtClean="0"/>
              <a:t>還能建立關係嗎</a:t>
            </a:r>
            <a:r>
              <a:rPr kumimoji="1" lang="en-US" altLang="zh-TW" dirty="0" smtClean="0"/>
              <a:t>?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9900" y="3040616"/>
            <a:ext cx="12052300" cy="6193717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dirty="0"/>
              <a:t>無法與他人建立關係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zh-TW" altLang="en-US" dirty="0"/>
              <a:t>			</a:t>
            </a:r>
            <a:r>
              <a:rPr kumimoji="1" lang="en-US" altLang="zh-TW" dirty="0"/>
              <a:t>——</a:t>
            </a:r>
            <a:r>
              <a:rPr kumimoji="1" lang="zh-TW" altLang="en-US" dirty="0"/>
              <a:t>我不被看成一個人，還可以形成關係嗎</a:t>
            </a:r>
            <a:r>
              <a:rPr kumimoji="1" lang="zh-TW" altLang="en-US" dirty="0" smtClean="0"/>
              <a:t>？</a:t>
            </a:r>
            <a:endParaRPr kumimoji="1" lang="en-US" altLang="zh-TW" dirty="0" smtClean="0"/>
          </a:p>
          <a:p>
            <a:pPr marL="0" indent="0">
              <a:spcBef>
                <a:spcPts val="2400"/>
              </a:spcBef>
              <a:buNone/>
            </a:pPr>
            <a:r>
              <a:rPr kumimoji="1" lang="en-US" altLang="zh-TW" dirty="0" smtClean="0"/>
              <a:t>			&gt;&gt;</a:t>
            </a:r>
            <a:r>
              <a:rPr kumimoji="1" lang="zh-TW" altLang="en-US" dirty="0" smtClean="0"/>
              <a:t>種種人際關係的中斷、難以延續</a:t>
            </a:r>
            <a:endParaRPr kumimoji="1" lang="en-US" altLang="zh-TW" dirty="0" smtClean="0"/>
          </a:p>
          <a:p>
            <a:pPr marL="0" indent="0">
              <a:spcBef>
                <a:spcPts val="600"/>
              </a:spcBef>
              <a:buNone/>
            </a:pPr>
            <a:endParaRPr kumimoji="1" lang="en-US" altLang="zh-TW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dirty="0" smtClean="0"/>
              <a:t>失去</a:t>
            </a:r>
            <a:r>
              <a:rPr kumimoji="1" lang="zh-TW" altLang="en-US" dirty="0"/>
              <a:t>與他人的共通語言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zh-TW" altLang="en-US" dirty="0" smtClean="0"/>
              <a:t>			</a:t>
            </a:r>
            <a:r>
              <a:rPr kumimoji="1" lang="en-US" altLang="zh-TW" dirty="0" smtClean="0"/>
              <a:t>——</a:t>
            </a:r>
            <a:r>
              <a:rPr kumimoji="1" lang="zh-TW" altLang="en-US" dirty="0"/>
              <a:t>我呼喊救命，他人聽得到嗎</a:t>
            </a:r>
            <a:r>
              <a:rPr kumimoji="1" lang="zh-TW" altLang="en-US" dirty="0" smtClean="0"/>
              <a:t>？</a:t>
            </a:r>
            <a:endParaRPr kumimoji="1" lang="en-US" altLang="zh-TW" dirty="0" smtClean="0"/>
          </a:p>
          <a:p>
            <a:pPr marL="0" indent="0">
              <a:spcBef>
                <a:spcPts val="2400"/>
              </a:spcBef>
              <a:buNone/>
            </a:pPr>
            <a:r>
              <a:rPr kumimoji="1" lang="en-US" altLang="zh-TW" dirty="0" smtClean="0"/>
              <a:t>			&gt;&gt;</a:t>
            </a:r>
            <a:r>
              <a:rPr kumimoji="1" lang="zh-TW" altLang="en-US" dirty="0" smtClean="0"/>
              <a:t>經驗難以完整敘說，對自己也對他人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368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1201400" cy="1117600"/>
          </a:xfrm>
        </p:spPr>
        <p:txBody>
          <a:bodyPr/>
          <a:lstStyle/>
          <a:p>
            <a:r>
              <a:rPr kumimoji="1" lang="zh-TW" altLang="en-US" dirty="0" smtClean="0"/>
              <a:t>療癒如何可能？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0700" y="2070100"/>
            <a:ext cx="12052300" cy="3543300"/>
          </a:xfrm>
        </p:spPr>
        <p:txBody>
          <a:bodyPr>
            <a:normAutofit/>
          </a:bodyPr>
          <a:lstStyle/>
          <a:p>
            <a:pPr lvl="1"/>
            <a:r>
              <a:rPr kumimoji="1" lang="zh-TW" altLang="en-US" sz="4400" dirty="0" smtClean="0"/>
              <a:t>創傷真的會維持那麼久嗎？</a:t>
            </a:r>
            <a:endParaRPr kumimoji="1" lang="en-US" altLang="zh-TW" sz="4400" dirty="0" smtClean="0"/>
          </a:p>
          <a:p>
            <a:pPr lvl="1"/>
            <a:r>
              <a:rPr kumimoji="1" lang="zh-TW" altLang="en-US" sz="4400" dirty="0" smtClean="0"/>
              <a:t>為何無法放下？</a:t>
            </a:r>
            <a:endParaRPr kumimoji="1" lang="en-US" altLang="zh-TW" sz="4400" dirty="0" smtClean="0"/>
          </a:p>
          <a:p>
            <a:pPr lvl="1"/>
            <a:r>
              <a:rPr kumimoji="1" lang="zh-TW" altLang="en-US" sz="4400" dirty="0" smtClean="0"/>
              <a:t>該如何陪伴？</a:t>
            </a:r>
            <a:endParaRPr kumimoji="1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69021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1201400" cy="1117600"/>
          </a:xfrm>
        </p:spPr>
        <p:txBody>
          <a:bodyPr/>
          <a:lstStyle/>
          <a:p>
            <a:r>
              <a:rPr kumimoji="1" lang="zh-TW" altLang="en-US" dirty="0" smtClean="0"/>
              <a:t>療癒／遇是可能的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9100" y="1714500"/>
            <a:ext cx="12052300" cy="1282700"/>
          </a:xfrm>
        </p:spPr>
        <p:txBody>
          <a:bodyPr>
            <a:normAutofit/>
          </a:bodyPr>
          <a:lstStyle/>
          <a:p>
            <a:pPr marL="444500" lvl="1" indent="0">
              <a:buNone/>
            </a:pPr>
            <a:r>
              <a:rPr kumimoji="1" lang="zh-TW" altLang="en-US" sz="4400" dirty="0" smtClean="0"/>
              <a:t>回到關係，聆聽受苦經驗。</a:t>
            </a:r>
            <a:endParaRPr kumimoji="1" lang="en-US" altLang="zh-TW" sz="4400" dirty="0" smtClean="0"/>
          </a:p>
        </p:txBody>
      </p:sp>
      <p:grpSp>
        <p:nvGrpSpPr>
          <p:cNvPr id="9" name="群組 8"/>
          <p:cNvGrpSpPr/>
          <p:nvPr/>
        </p:nvGrpSpPr>
        <p:grpSpPr>
          <a:xfrm>
            <a:off x="85696" y="5154081"/>
            <a:ext cx="12001500" cy="4368800"/>
            <a:chOff x="698500" y="3810000"/>
            <a:chExt cx="12001500" cy="4368800"/>
          </a:xfrm>
        </p:grpSpPr>
        <p:cxnSp>
          <p:nvCxnSpPr>
            <p:cNvPr id="5" name="直線接點 4"/>
            <p:cNvCxnSpPr/>
            <p:nvPr/>
          </p:nvCxnSpPr>
          <p:spPr>
            <a:xfrm>
              <a:off x="1353667" y="4876800"/>
              <a:ext cx="11346333" cy="0"/>
            </a:xfrm>
            <a:prstGeom prst="line">
              <a:avLst/>
            </a:prstGeom>
            <a:noFill/>
            <a:ln w="12700" cap="flat">
              <a:solidFill>
                <a:srgbClr val="575451">
                  <a:alpha val="90000"/>
                </a:srgbClr>
              </a:solidFill>
              <a:prstDash val="solid"/>
              <a:miter lim="400000"/>
            </a:ln>
            <a:effectLst>
              <a:outerShdw blurRad="25400" dist="25400" dir="5520000" rotWithShape="0">
                <a:srgbClr val="FFFFFF">
                  <a:alpha val="72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" name="文字版面配置區 2"/>
            <p:cNvSpPr txBox="1">
              <a:spLocks/>
            </p:cNvSpPr>
            <p:nvPr/>
          </p:nvSpPr>
          <p:spPr>
            <a:xfrm>
              <a:off x="698500" y="3810000"/>
              <a:ext cx="11772900" cy="1016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normAutofit/>
            </a:bodyPr>
            <a:lstStyle>
              <a:lvl1pPr marL="444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  <a:lvl2pPr marL="889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2pPr>
              <a:lvl3pPr marL="1333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3pPr>
              <a:lvl4pPr marL="1778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4pPr>
              <a:lvl5pPr marL="2222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5pPr>
              <a:lvl6pPr marL="2667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6pPr>
              <a:lvl7pPr marL="3111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7pPr>
              <a:lvl8pPr marL="3556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8pPr>
              <a:lvl9pPr marL="4000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9pPr>
            </a:lstStyle>
            <a:p>
              <a:pPr marL="444500" lvl="1" indent="0" algn="r">
                <a:buNone/>
              </a:pPr>
              <a:r>
                <a:rPr kumimoji="1" lang="zh-TW" altLang="en-US" sz="4400" dirty="0" smtClean="0"/>
                <a:t>聆聽練習</a:t>
              </a:r>
              <a:endParaRPr kumimoji="1" lang="en-US" altLang="zh-TW" sz="4400" dirty="0" smtClean="0"/>
            </a:p>
          </p:txBody>
        </p:sp>
        <p:sp>
          <p:nvSpPr>
            <p:cNvPr id="7" name="文字版面配置區 2"/>
            <p:cNvSpPr txBox="1">
              <a:spLocks/>
            </p:cNvSpPr>
            <p:nvPr/>
          </p:nvSpPr>
          <p:spPr>
            <a:xfrm>
              <a:off x="723900" y="5003800"/>
              <a:ext cx="11772900" cy="3175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normAutofit/>
            </a:bodyPr>
            <a:lstStyle>
              <a:lvl1pPr marL="444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1pPr>
              <a:lvl2pPr marL="889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2pPr>
              <a:lvl3pPr marL="1333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3pPr>
              <a:lvl4pPr marL="1778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4pPr>
              <a:lvl5pPr marL="2222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5pPr>
              <a:lvl6pPr marL="2667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6pPr>
              <a:lvl7pPr marL="3111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7pPr>
              <a:lvl8pPr marL="35560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8pPr>
              <a:lvl9pPr marL="4000500" indent="-444500" defTabSz="584200">
                <a:spcBef>
                  <a:spcPts val="3200"/>
                </a:spcBef>
                <a:buSzPct val="75000"/>
                <a:buChar char="•"/>
                <a:defRPr sz="3600">
                  <a:solidFill>
                    <a:srgbClr val="5E524C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Medium"/>
                  <a:ea typeface="Avenir Next Medium"/>
                  <a:cs typeface="Avenir Next Medium"/>
                  <a:sym typeface="Avenir Next Medium"/>
                </a:defRPr>
              </a:lvl9pPr>
            </a:lstStyle>
            <a:p>
              <a:pPr marL="444500" lvl="1" indent="0" algn="r">
                <a:spcBef>
                  <a:spcPts val="200"/>
                </a:spcBef>
                <a:buNone/>
              </a:pPr>
              <a:r>
                <a:rPr kumimoji="1" lang="zh-TW" altLang="en-US" sz="4400" dirty="0" smtClean="0"/>
                <a:t>請與身旁的人兩兩一組</a:t>
              </a:r>
              <a:endParaRPr kumimoji="1" lang="en-US" altLang="zh-TW" sz="4400" dirty="0" smtClean="0"/>
            </a:p>
            <a:p>
              <a:pPr marL="444500" lvl="1" indent="0" algn="r">
                <a:spcBef>
                  <a:spcPts val="200"/>
                </a:spcBef>
                <a:buNone/>
              </a:pPr>
              <a:r>
                <a:rPr kumimoji="1" lang="zh-TW" altLang="en-US" sz="4400" dirty="0" smtClean="0"/>
                <a:t>其中一人訴說曾經有過的深刻經驗</a:t>
              </a:r>
              <a:endParaRPr kumimoji="1" lang="en-US" altLang="zh-TW" sz="4400" dirty="0" smtClean="0"/>
            </a:p>
            <a:p>
              <a:pPr marL="444500" lvl="1" indent="0" algn="r">
                <a:spcBef>
                  <a:spcPts val="200"/>
                </a:spcBef>
                <a:buNone/>
              </a:pPr>
              <a:r>
                <a:rPr kumimoji="1" lang="zh-TW" altLang="en-US" sz="4400" dirty="0" smtClean="0"/>
                <a:t>另一人聆聽，完全不說話</a:t>
              </a:r>
              <a:endParaRPr kumimoji="1" lang="en-US" altLang="zh-TW" sz="4400" dirty="0" smtClean="0"/>
            </a:p>
            <a:p>
              <a:pPr marL="444500" lvl="1" indent="0" algn="r">
                <a:spcBef>
                  <a:spcPts val="200"/>
                </a:spcBef>
                <a:buNone/>
              </a:pPr>
              <a:r>
                <a:rPr kumimoji="1" lang="en-US" altLang="zh-TW" sz="4400" dirty="0" smtClean="0"/>
                <a:t>2</a:t>
              </a:r>
              <a:r>
                <a:rPr kumimoji="1" lang="zh-TW" altLang="en-US" sz="4400" dirty="0" smtClean="0"/>
                <a:t>分鐘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515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1201400" cy="1117600"/>
          </a:xfrm>
        </p:spPr>
        <p:txBody>
          <a:bodyPr/>
          <a:lstStyle/>
          <a:p>
            <a:r>
              <a:rPr kumimoji="1" lang="zh-TW" altLang="en-US" dirty="0" smtClean="0"/>
              <a:t>療癒／遇是可能的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9100" y="1714500"/>
            <a:ext cx="12052300" cy="1282700"/>
          </a:xfrm>
        </p:spPr>
        <p:txBody>
          <a:bodyPr>
            <a:normAutofit/>
          </a:bodyPr>
          <a:lstStyle/>
          <a:p>
            <a:pPr marL="444500" lvl="1" indent="0">
              <a:buNone/>
            </a:pPr>
            <a:r>
              <a:rPr kumimoji="1" lang="zh-TW" altLang="en-US" sz="4400" dirty="0" smtClean="0"/>
              <a:t>回到關係，聆聽受苦經驗。</a:t>
            </a:r>
            <a:endParaRPr kumimoji="1" lang="en-US" altLang="zh-TW" sz="4400" dirty="0" smtClean="0"/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439204" y="2660681"/>
            <a:ext cx="120523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444500" lvl="1" indent="0" algn="l">
              <a:buFontTx/>
              <a:buNone/>
            </a:pPr>
            <a:endParaRPr kumimoji="1" lang="en-US" altLang="zh-TW" sz="4400" dirty="0" smtClean="0"/>
          </a:p>
        </p:txBody>
      </p:sp>
      <p:sp>
        <p:nvSpPr>
          <p:cNvPr id="8" name="矩形 7"/>
          <p:cNvSpPr/>
          <p:nvPr/>
        </p:nvSpPr>
        <p:spPr>
          <a:xfrm>
            <a:off x="816934" y="2973688"/>
            <a:ext cx="9422858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kumimoji="1" lang="en-US" altLang="zh-TW" sz="4400" dirty="0"/>
              <a:t>1.</a:t>
            </a:r>
            <a:r>
              <a:rPr kumimoji="1" lang="zh-TW" altLang="en-US" sz="4400" dirty="0"/>
              <a:t>體認訴說與理解之</a:t>
            </a:r>
            <a:r>
              <a:rPr kumimoji="1" lang="zh-TW" altLang="en-US" sz="4400" dirty="0" smtClean="0"/>
              <a:t>艱難</a:t>
            </a:r>
            <a:endParaRPr kumimoji="1" lang="en-US" altLang="zh-TW" sz="4400" i="0" dirty="0" smtClean="0"/>
          </a:p>
          <a:p>
            <a:pPr marL="889000" lvl="1" indent="-444500" algn="l">
              <a:spcBef>
                <a:spcPts val="800"/>
              </a:spcBef>
              <a:buSzPct val="75000"/>
              <a:buFontTx/>
              <a:buChar char="•"/>
            </a:pPr>
            <a:r>
              <a:rPr kumimoji="1" lang="zh-TW" altLang="en-US" sz="4400" i="0" dirty="0" smtClean="0"/>
              <a:t>聆聽</a:t>
            </a:r>
            <a:r>
              <a:rPr kumimoji="1" lang="zh-TW" altLang="en-US" sz="4400" i="0" dirty="0"/>
              <a:t>不易</a:t>
            </a:r>
            <a:endParaRPr kumimoji="1" lang="en-US" altLang="zh-TW" sz="4400" i="0" dirty="0"/>
          </a:p>
          <a:p>
            <a:pPr marL="889000" lvl="1" indent="-444500" algn="l">
              <a:spcBef>
                <a:spcPts val="800"/>
              </a:spcBef>
              <a:buSzPct val="75000"/>
              <a:buFontTx/>
              <a:buChar char="•"/>
            </a:pPr>
            <a:r>
              <a:rPr kumimoji="1" lang="zh-TW" altLang="en-US" sz="4400" i="0" dirty="0"/>
              <a:t>受苦經驗難以訴說</a:t>
            </a:r>
            <a:endParaRPr kumimoji="1" lang="en-US" altLang="zh-TW" sz="4400" i="0" dirty="0"/>
          </a:p>
          <a:p>
            <a:pPr marL="889000" lvl="1" indent="-444500" algn="l">
              <a:spcBef>
                <a:spcPts val="800"/>
              </a:spcBef>
              <a:buSzPct val="75000"/>
              <a:buFontTx/>
              <a:buChar char="•"/>
            </a:pPr>
            <a:r>
              <a:rPr kumimoji="1" lang="zh-TW" altLang="en-US" sz="4400" i="0" dirty="0"/>
              <a:t>傷痛難以直視</a:t>
            </a:r>
            <a:endParaRPr kumimoji="1" lang="en-US" altLang="zh-TW" sz="4400" i="0" dirty="0"/>
          </a:p>
          <a:p>
            <a:pPr marL="889000" lvl="1" indent="-444500" algn="l">
              <a:spcBef>
                <a:spcPts val="800"/>
              </a:spcBef>
              <a:buSzPct val="75000"/>
              <a:buFontTx/>
              <a:buChar char="•"/>
            </a:pPr>
            <a:r>
              <a:rPr kumimoji="1" lang="zh-TW" altLang="en-US" sz="4400" i="0" dirty="0"/>
              <a:t>信任難以穩固出現</a:t>
            </a:r>
          </a:p>
        </p:txBody>
      </p:sp>
    </p:spTree>
    <p:extLst>
      <p:ext uri="{BB962C8B-B14F-4D97-AF65-F5344CB8AC3E}">
        <p14:creationId xmlns:p14="http://schemas.microsoft.com/office/powerpoint/2010/main" val="3995301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1201400" cy="1117600"/>
          </a:xfrm>
        </p:spPr>
        <p:txBody>
          <a:bodyPr/>
          <a:lstStyle/>
          <a:p>
            <a:r>
              <a:rPr kumimoji="1" lang="zh-TW" altLang="en-US" dirty="0" smtClean="0"/>
              <a:t>療癒／遇是可能的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9100" y="1714500"/>
            <a:ext cx="12052300" cy="1282700"/>
          </a:xfrm>
        </p:spPr>
        <p:txBody>
          <a:bodyPr>
            <a:normAutofit/>
          </a:bodyPr>
          <a:lstStyle/>
          <a:p>
            <a:pPr marL="444500" lvl="1" indent="0">
              <a:buNone/>
            </a:pPr>
            <a:r>
              <a:rPr kumimoji="1" lang="zh-TW" altLang="en-US" sz="4400" dirty="0" smtClean="0"/>
              <a:t>回到關係，聆聽受苦經驗。</a:t>
            </a:r>
            <a:endParaRPr kumimoji="1" lang="en-US" altLang="zh-TW" sz="4400" dirty="0" smtClean="0"/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439204" y="2660681"/>
            <a:ext cx="120523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444500" lvl="1" indent="0" algn="l">
              <a:buFontTx/>
              <a:buNone/>
            </a:pPr>
            <a:endParaRPr kumimoji="1" lang="en-US" altLang="zh-TW" sz="4400" dirty="0" smtClean="0"/>
          </a:p>
        </p:txBody>
      </p:sp>
      <p:sp>
        <p:nvSpPr>
          <p:cNvPr id="8" name="矩形 7"/>
          <p:cNvSpPr/>
          <p:nvPr/>
        </p:nvSpPr>
        <p:spPr>
          <a:xfrm>
            <a:off x="816934" y="2973688"/>
            <a:ext cx="9422858" cy="52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</a:pPr>
            <a:r>
              <a:rPr kumimoji="1" lang="en-US" altLang="zh-TW" sz="4400" dirty="0"/>
              <a:t>1.</a:t>
            </a:r>
            <a:r>
              <a:rPr kumimoji="1" lang="zh-TW" altLang="en-US" sz="4400" dirty="0"/>
              <a:t>體認訴說與理解之</a:t>
            </a:r>
            <a:r>
              <a:rPr kumimoji="1" lang="zh-TW" altLang="en-US" sz="4400" dirty="0" smtClean="0"/>
              <a:t>艱難</a:t>
            </a:r>
            <a:endParaRPr kumimoji="1" lang="en-US" altLang="zh-TW" sz="4400" dirty="0"/>
          </a:p>
          <a:p>
            <a:pPr algn="l">
              <a:spcBef>
                <a:spcPts val="1800"/>
              </a:spcBef>
            </a:pPr>
            <a:r>
              <a:rPr kumimoji="1" lang="en-US" altLang="zh-TW" sz="4400" dirty="0" smtClean="0"/>
              <a:t>2</a:t>
            </a:r>
            <a:r>
              <a:rPr kumimoji="1" lang="en-US" altLang="zh-TW" sz="4400" dirty="0"/>
              <a:t>.</a:t>
            </a:r>
            <a:r>
              <a:rPr kumimoji="1" lang="zh-TW" altLang="en-US" sz="4400" i="0" dirty="0"/>
              <a:t>反思個人生成的歷史與脈絡</a:t>
            </a:r>
          </a:p>
          <a:p>
            <a:pPr marL="889000" lvl="2" indent="0" algn="l">
              <a:spcBef>
                <a:spcPts val="800"/>
              </a:spcBef>
              <a:buSzPct val="75000"/>
            </a:pPr>
            <a:r>
              <a:rPr kumimoji="1" lang="zh-TW" altLang="en-US" sz="4000" i="0" dirty="0"/>
              <a:t>我如何成為今天的我？</a:t>
            </a:r>
            <a:endParaRPr kumimoji="1" lang="en-US" altLang="zh-TW" sz="4000" i="0" dirty="0"/>
          </a:p>
          <a:p>
            <a:pPr marL="889000" lvl="2" indent="0" algn="l">
              <a:spcBef>
                <a:spcPts val="800"/>
              </a:spcBef>
              <a:buSzPct val="75000"/>
            </a:pPr>
            <a:r>
              <a:rPr kumimoji="1" lang="zh-TW" altLang="en-US" sz="4000" i="0" dirty="0"/>
              <a:t>為何我是這樣生活？</a:t>
            </a:r>
            <a:endParaRPr kumimoji="1" lang="en-US" altLang="zh-TW" sz="4000" i="0" dirty="0"/>
          </a:p>
          <a:p>
            <a:pPr marL="889000" lvl="2" indent="0" algn="l">
              <a:spcBef>
                <a:spcPts val="800"/>
              </a:spcBef>
              <a:buSzPct val="75000"/>
            </a:pPr>
            <a:r>
              <a:rPr kumimoji="1" lang="zh-TW" altLang="en-US" sz="4000" i="0" dirty="0"/>
              <a:t>為何我重視某些價值？</a:t>
            </a:r>
            <a:endParaRPr kumimoji="1" lang="en-US" altLang="zh-TW" sz="4000" i="0" dirty="0"/>
          </a:p>
          <a:p>
            <a:pPr marL="889000" lvl="2" indent="0" algn="l">
              <a:spcBef>
                <a:spcPts val="800"/>
              </a:spcBef>
              <a:buSzPct val="75000"/>
            </a:pPr>
            <a:r>
              <a:rPr kumimoji="1" lang="en-US" altLang="zh-TW" sz="4000" i="0" dirty="0"/>
              <a:t>&gt;&gt;</a:t>
            </a:r>
            <a:r>
              <a:rPr kumimoji="1" lang="zh-TW" altLang="en-US" sz="4000" i="0" dirty="0"/>
              <a:t>走出平行世界</a:t>
            </a:r>
            <a:endParaRPr kumimoji="1" lang="en-US" altLang="zh-TW" sz="4000" i="0" dirty="0"/>
          </a:p>
          <a:p>
            <a:pPr algn="l"/>
            <a:endParaRPr kumimoji="1" lang="en-US" altLang="zh-TW" sz="4400" i="0" dirty="0" smtClean="0"/>
          </a:p>
        </p:txBody>
      </p:sp>
    </p:spTree>
    <p:extLst>
      <p:ext uri="{BB962C8B-B14F-4D97-AF65-F5344CB8AC3E}">
        <p14:creationId xmlns:p14="http://schemas.microsoft.com/office/powerpoint/2010/main" val="2459715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609600"/>
            <a:ext cx="11201400" cy="1117600"/>
          </a:xfrm>
        </p:spPr>
        <p:txBody>
          <a:bodyPr/>
          <a:lstStyle/>
          <a:p>
            <a:r>
              <a:rPr kumimoji="1" lang="zh-TW" altLang="en-US" dirty="0" smtClean="0"/>
              <a:t>療癒／遇是可能的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9100" y="1714500"/>
            <a:ext cx="12052300" cy="1282700"/>
          </a:xfrm>
        </p:spPr>
        <p:txBody>
          <a:bodyPr>
            <a:normAutofit/>
          </a:bodyPr>
          <a:lstStyle/>
          <a:p>
            <a:pPr marL="444500" lvl="1" indent="0">
              <a:buNone/>
            </a:pPr>
            <a:r>
              <a:rPr kumimoji="1" lang="zh-TW" altLang="en-US" sz="4400" dirty="0" smtClean="0"/>
              <a:t>回到關係，聆聽受苦經驗。</a:t>
            </a:r>
            <a:endParaRPr kumimoji="1" lang="en-US" altLang="zh-TW" sz="4400" dirty="0" smtClean="0"/>
          </a:p>
        </p:txBody>
      </p:sp>
      <p:sp>
        <p:nvSpPr>
          <p:cNvPr id="10" name="文字版面配置區 2"/>
          <p:cNvSpPr txBox="1">
            <a:spLocks/>
          </p:cNvSpPr>
          <p:nvPr/>
        </p:nvSpPr>
        <p:spPr>
          <a:xfrm>
            <a:off x="439204" y="2660681"/>
            <a:ext cx="12052300" cy="128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444500" lvl="1" indent="0" algn="l">
              <a:buFontTx/>
              <a:buNone/>
            </a:pPr>
            <a:endParaRPr kumimoji="1" lang="en-US" altLang="zh-TW" sz="4400" dirty="0" smtClean="0"/>
          </a:p>
        </p:txBody>
      </p:sp>
      <p:sp>
        <p:nvSpPr>
          <p:cNvPr id="8" name="矩形 7"/>
          <p:cNvSpPr/>
          <p:nvPr/>
        </p:nvSpPr>
        <p:spPr>
          <a:xfrm>
            <a:off x="816934" y="2973688"/>
            <a:ext cx="9422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</a:pPr>
            <a:r>
              <a:rPr kumimoji="1" lang="en-US" altLang="zh-TW" sz="4400" dirty="0"/>
              <a:t>1.</a:t>
            </a:r>
            <a:r>
              <a:rPr kumimoji="1" lang="zh-TW" altLang="en-US" sz="4400" dirty="0"/>
              <a:t>體認訴說與理解之</a:t>
            </a:r>
            <a:r>
              <a:rPr kumimoji="1" lang="zh-TW" altLang="en-US" sz="4400" dirty="0" smtClean="0"/>
              <a:t>艱難</a:t>
            </a:r>
            <a:endParaRPr kumimoji="1" lang="en-US" altLang="zh-TW" sz="4400" dirty="0"/>
          </a:p>
          <a:p>
            <a:pPr algn="l">
              <a:spcBef>
                <a:spcPts val="1800"/>
              </a:spcBef>
            </a:pPr>
            <a:r>
              <a:rPr kumimoji="1" lang="en-US" altLang="zh-TW" sz="4400" dirty="0" smtClean="0"/>
              <a:t>2</a:t>
            </a:r>
            <a:r>
              <a:rPr kumimoji="1" lang="en-US" altLang="zh-TW" sz="4400" dirty="0"/>
              <a:t>.</a:t>
            </a:r>
            <a:r>
              <a:rPr kumimoji="1" lang="zh-TW" altLang="en-US" sz="4400" i="0" dirty="0"/>
              <a:t>反思個人生成的歷史與</a:t>
            </a:r>
            <a:r>
              <a:rPr kumimoji="1" lang="zh-TW" altLang="en-US" sz="4400" i="0" dirty="0" smtClean="0"/>
              <a:t>脈絡</a:t>
            </a:r>
            <a:endParaRPr kumimoji="1" lang="en-US" altLang="zh-TW" sz="4400" i="0" dirty="0"/>
          </a:p>
          <a:p>
            <a:pPr algn="l">
              <a:spcBef>
                <a:spcPts val="1800"/>
              </a:spcBef>
            </a:pPr>
            <a:r>
              <a:rPr kumimoji="1" lang="en-US" altLang="zh-TW" sz="4400" dirty="0"/>
              <a:t>3.</a:t>
            </a:r>
            <a:r>
              <a:rPr kumimoji="1" lang="zh-TW" altLang="en-US" sz="4400" i="0" dirty="0"/>
              <a:t>自我提醒</a:t>
            </a:r>
            <a:r>
              <a:rPr kumimoji="1" lang="en-US" altLang="zh-TW" sz="4400" i="0" dirty="0"/>
              <a:t>——</a:t>
            </a:r>
            <a:r>
              <a:rPr kumimoji="1" lang="zh-TW" altLang="en-US" sz="4400" i="0" dirty="0"/>
              <a:t>個人需求的</a:t>
            </a:r>
            <a:r>
              <a:rPr kumimoji="1" lang="zh-TW" altLang="en-US" sz="4400" i="0" dirty="0" smtClean="0"/>
              <a:t>影響</a:t>
            </a:r>
            <a:endParaRPr kumimoji="1" lang="zh-TW" altLang="en-US" sz="4400" i="0" dirty="0"/>
          </a:p>
        </p:txBody>
      </p:sp>
      <p:sp>
        <p:nvSpPr>
          <p:cNvPr id="7" name="矩形 6"/>
          <p:cNvSpPr/>
          <p:nvPr/>
        </p:nvSpPr>
        <p:spPr>
          <a:xfrm>
            <a:off x="241287" y="6740379"/>
            <a:ext cx="1196340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>
              <a:spcBef>
                <a:spcPts val="200"/>
              </a:spcBef>
              <a:buNone/>
            </a:pPr>
            <a:r>
              <a:rPr kumimoji="1" lang="zh-TW" altLang="en-US" sz="6000" b="1" dirty="0" smtClean="0"/>
              <a:t>盡力成為更</a:t>
            </a:r>
            <a:r>
              <a:rPr kumimoji="1" lang="zh-TW" altLang="en-US" sz="6000" b="1" dirty="0"/>
              <a:t>好的</a:t>
            </a:r>
            <a:r>
              <a:rPr kumimoji="1" lang="zh-TW" altLang="en-US" sz="6000" b="1" dirty="0" smtClean="0"/>
              <a:t>、</a:t>
            </a:r>
            <a:endParaRPr kumimoji="1" lang="en-US" altLang="zh-TW" sz="6000" b="1" dirty="0" smtClean="0"/>
          </a:p>
          <a:p>
            <a:pPr lvl="2" indent="0">
              <a:spcBef>
                <a:spcPts val="200"/>
              </a:spcBef>
              <a:buNone/>
            </a:pPr>
            <a:r>
              <a:rPr kumimoji="1" lang="zh-TW" altLang="en-US" sz="6000" b="1" dirty="0" smtClean="0"/>
              <a:t>更能承接苦難經驗的器皿</a:t>
            </a:r>
            <a:endParaRPr kumimoji="1"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56407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424631" y="4570063"/>
            <a:ext cx="1120140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b="0" cap="none" spc="0">
                <a:solidFill>
                  <a:srgbClr val="000000"/>
                </a:solidFill>
                <a:effectLst/>
              </a:defRPr>
            </a:pPr>
            <a:r>
              <a:rPr sz="7000" b="1" cap="all" spc="560" dirty="0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a:rPr>
              <a:t>感謝聆聽！</a:t>
            </a:r>
          </a:p>
        </p:txBody>
      </p:sp>
    </p:spTree>
    <p:extLst>
      <p:ext uri="{BB962C8B-B14F-4D97-AF65-F5344CB8AC3E}">
        <p14:creationId xmlns:p14="http://schemas.microsoft.com/office/powerpoint/2010/main" val="767933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86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4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11762" r="16452" b="17084"/>
          <a:stretch/>
        </p:blipFill>
        <p:spPr>
          <a:xfrm>
            <a:off x="4312972" y="3933133"/>
            <a:ext cx="6215748" cy="478998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" y="433214"/>
            <a:ext cx="2559812" cy="360773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79162" y="433214"/>
            <a:ext cx="6668492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i="0" dirty="0" smtClean="0"/>
              <a:t>			</a:t>
            </a:r>
            <a:r>
              <a:rPr lang="zh-TW" altLang="en-US" i="0" dirty="0" smtClean="0"/>
              <a:t>          </a:t>
            </a:r>
            <a:r>
              <a:rPr lang="en-US" altLang="zh-TW" i="0" dirty="0" smtClean="0"/>
              <a:t>1902</a:t>
            </a:r>
            <a:r>
              <a:rPr lang="zh-TW" altLang="en-US" i="0" dirty="0" smtClean="0"/>
              <a:t>年生</a:t>
            </a:r>
            <a:endParaRPr lang="en-US" altLang="zh-TW" i="0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i="0" dirty="0" smtClean="0"/>
              <a:t>			</a:t>
            </a:r>
            <a:r>
              <a:rPr lang="zh-TW" altLang="en-US" i="0" dirty="0" smtClean="0"/>
              <a:t>          嘉義人</a:t>
            </a:r>
            <a:endParaRPr lang="en-US" altLang="zh-TW" i="0" dirty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i="0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i="0" dirty="0" smtClean="0"/>
              <a:t>公學校教員，愛相隨到日本唸醫科</a:t>
            </a:r>
            <a:endParaRPr lang="en-US" altLang="zh-TW" i="0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i="0" dirty="0" smtClean="0"/>
              <a:t>東京完成學位成為醫生，與太太結婚</a:t>
            </a:r>
            <a:endParaRPr lang="en-US" altLang="zh-TW" i="0" dirty="0" smtClean="0"/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TW" i="0" dirty="0" smtClean="0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44" y="1006514"/>
            <a:ext cx="2348533" cy="234853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16347" y="485735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i="0" dirty="0"/>
              <a:t>潘木枝</a:t>
            </a:r>
          </a:p>
        </p:txBody>
      </p:sp>
      <p:sp>
        <p:nvSpPr>
          <p:cNvPr id="3" name="矩形 2"/>
          <p:cNvSpPr/>
          <p:nvPr/>
        </p:nvSpPr>
        <p:spPr>
          <a:xfrm>
            <a:off x="317859" y="8676382"/>
            <a:ext cx="12042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1600" dirty="0" smtClean="0"/>
              <a:t>圖片來源</a:t>
            </a:r>
            <a:endParaRPr lang="en-US" altLang="zh-TW" sz="1600" dirty="0" smtClean="0"/>
          </a:p>
          <a:p>
            <a:pPr algn="l"/>
            <a:r>
              <a:rPr lang="en-US" altLang="zh-TW" sz="1600" dirty="0" smtClean="0"/>
              <a:t>https</a:t>
            </a:r>
            <a:r>
              <a:rPr lang="en-US" altLang="zh-TW" sz="1600" dirty="0"/>
              <a:t>://www.google.com/search?q=%E6%BC%81%E5%A4%AB%E5%90%91%E7%94%9F%E9%86%AB%E9%99%A2&amp;rlz=1C1GCEU_zh-TWTW836TW836&amp;source=lnms&amp;tbm=isch&amp;sa=X&amp;ved=0ahUKEwj21LimosTgAhUsGKYKHVLvBBYQ_AUIDygC&amp;biw=1920&amp;bih=937#imgrc=JsJ8-lP_jVeFkM: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9690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2 -5.20833E-8 L -0.00012 0.00016 C -0.00439 0.02669 0.00036 -5.20833E-8 -0.00366 0.01644 C -0.00403 0.01758 -0.00403 0.01953 -0.00427 0.02067 C -0.00574 0.02718 -0.00659 0.02897 -0.0083 0.03467 C -0.00903 0.03727 -0.00964 0.04053 -0.01062 0.04297 C -0.01111 0.04427 -0.01184 0.04557 -0.0122 0.0472 C -0.01306 0.04883 -0.01342 0.05094 -0.01403 0.05257 C -0.01477 0.0555 -0.01538 0.05859 -0.01623 0.0612 C -0.01684 0.0625 -0.01757 0.06364 -0.01806 0.06527 C -0.0194 0.06885 -0.02111 0.07552 -0.02196 0.0791 C -0.02245 0.08057 -0.02257 0.08203 -0.02318 0.0835 C -0.02477 0.08708 -0.02392 0.08545 -0.02611 0.08887 C -0.0266 0.09115 -0.02745 0.09652 -0.02831 0.0988 C -0.0288 0.09977 -0.02953 0.10042 -0.03014 0.10124 C -0.03514 0.11963 -0.03002 0.1027 -0.03417 0.11393 C -0.03856 0.12646 -0.03319 0.11328 -0.03758 0.1237 C -0.03868 0.13249 -0.03709 0.12288 -0.04039 0.132 C -0.04527 0.14535 -0.04051 0.13688 -0.04441 0.14307 C -0.04698 0.15137 -0.04563 0.14681 -0.04844 0.15706 C -0.04893 0.15853 -0.04905 0.16048 -0.04954 0.1613 L -0.05186 0.16406 C -0.05198 0.16536 -0.0521 0.16716 -0.05247 0.16829 C -0.05381 0.17285 -0.05479 0.17285 -0.05649 0.1766 C -0.05723 0.17839 -0.05747 0.18066 -0.0582 0.18229 C -0.06357 0.19515 -0.05601 0.17318 -0.06162 0.18896 C -0.06223 0.19092 -0.06247 0.19352 -0.06345 0.19482 C -0.06418 0.19596 -0.06528 0.19564 -0.06625 0.19613 C -0.07138 0.21143 -0.06625 0.19743 -0.07016 0.20589 C -0.07113 0.20752 -0.07187 0.2098 -0.0726 0.21143 C -0.07357 0.21387 -0.0754 0.21631 -0.0765 0.21842 C -0.07931 0.22868 -0.07565 0.21663 -0.08004 0.22542 C -0.08065 0.2264 -0.08065 0.22852 -0.08114 0.22949 C -0.08199 0.23177 -0.08321 0.23324 -0.08407 0.23503 C -0.08517 0.2373 -0.0859 0.24023 -0.08687 0.24202 C -0.08748 0.243 -0.08822 0.24382 -0.0887 0.24479 C -0.09041 0.24886 -0.0931 0.25667 -0.09541 0.26025 C -0.09602 0.26091 -0.09663 0.26107 -0.09724 0.26156 C -0.10066 0.27246 -0.09724 0.26383 -0.10066 0.26855 C -0.10798 0.27881 -0.09871 0.26693 -0.10481 0.27669 C -0.10518 0.27783 -0.10591 0.27783 -0.1064 0.27832 C -0.10945 0.2819 -0.10701 0.28011 -0.10993 0.28532 C -0.11054 0.28646 -0.1114 0.28711 -0.11213 0.28809 C -0.1142 0.29541 -0.11225 0.28971 -0.11628 0.29655 C -0.11713 0.29818 -0.11811 0.30029 -0.11908 0.30192 C -0.12372 0.30941 -0.11921 0.30046 -0.12311 0.30762 C -0.12506 0.31136 -0.12665 0.31576 -0.12885 0.31868 C -0.13019 0.32064 -0.13153 0.3221 -0.13287 0.32438 C -0.13665 0.33089 -0.13238 0.32682 -0.13629 0.32975 C -0.13702 0.33171 -0.13775 0.33398 -0.13861 0.33545 C -0.14422 0.3457 -0.138 0.33171 -0.14263 0.34082 C -0.14324 0.34229 -0.14361 0.34408 -0.14422 0.34521 C -0.14495 0.34635 -0.14581 0.34668 -0.14654 0.34798 C -0.15288 0.35889 -0.14251 0.3444 -0.15117 0.35612 C -0.15191 0.35742 -0.15276 0.35824 -0.15337 0.35905 C -0.15447 0.36003 -0.15544 0.36051 -0.1563 0.36198 C -0.15886 0.36556 -0.16167 0.36914 -0.16386 0.37435 C -0.16533 0.37793 -0.16679 0.38232 -0.16911 0.38428 L -0.1707 0.38558 C -0.17192 0.38737 -0.17338 0.38835 -0.17423 0.39111 C -0.17472 0.3929 -0.17509 0.39518 -0.17582 0.39665 C -0.17838 0.40186 -0.17899 0.40007 -0.18155 0.40365 C -0.18277 0.40511 -0.18387 0.40771 -0.18497 0.40918 C -0.18558 0.40999 -0.18619 0.40999 -0.1868 0.41064 C -0.18949 0.41439 -0.18973 0.41634 -0.19254 0.41895 C -0.19327 0.4196 -0.194 0.41976 -0.19473 0.42025 C -0.19815 0.42822 -0.19461 0.42171 -0.19937 0.42611 C -0.2001 0.4266 -0.20047 0.4279 -0.20108 0.42871 C -0.2023 0.43018 -0.20339 0.43164 -0.20449 0.43294 C -0.20522 0.43359 -0.2062 0.43376 -0.20693 0.43424 C -0.20815 0.43522 -0.20949 0.43604 -0.21084 0.43717 C -0.21132 0.43799 -0.21157 0.43913 -0.21193 0.43978 C -0.21291 0.44124 -0.21511 0.44189 -0.21608 0.44255 C -0.21755 0.44417 -0.21901 0.44678 -0.2206 0.44824 C -0.22963 0.45557 -0.22048 0.4471 -0.22584 0.45378 C -0.22633 0.45443 -0.22694 0.45459 -0.22755 0.45524 C -0.22816 0.45605 -0.22877 0.45719 -0.22938 0.45785 C -0.22999 0.45866 -0.23048 0.45866 -0.23097 0.45947 C -0.23219 0.46094 -0.23329 0.46322 -0.23451 0.46484 L -0.23792 0.47054 C -0.23853 0.47135 -0.23914 0.47233 -0.23951 0.47331 C -0.24049 0.47477 -0.24122 0.47575 -0.24195 0.47754 C -0.24232 0.47868 -0.24244 0.48063 -0.24305 0.48161 C -0.24366 0.48275 -0.24451 0.48258 -0.24524 0.48307 C -0.25 0.49186 -0.24939 0.49202 -0.25391 0.49707 C -0.25452 0.49756 -0.255 0.49788 -0.25561 0.49837 C -0.25622 0.49919 -0.25891 0.50423 -0.25964 0.50537 C -0.26025 0.50602 -0.26086 0.50635 -0.26147 0.50667 C -0.2622 0.50863 -0.26269 0.51074 -0.26379 0.51237 C -0.26428 0.51318 -0.26501 0.51286 -0.26538 0.51367 C -0.26623 0.51481 -0.26684 0.5166 -0.26782 0.51774 C -0.26855 0.51904 -0.26928 0.51953 -0.27001 0.52067 C -0.2716 0.52279 -0.27294 0.52555 -0.27477 0.52783 C -0.27526 0.52865 -0.27623 0.5293 -0.27697 0.53027 C -0.28356 0.54036 -0.27392 0.52816 -0.2827 0.5389 C -0.28539 0.54525 -0.2816 0.53743 -0.28673 0.54297 C -0.28807 0.54427 -0.2888 0.54736 -0.29002 0.5485 C -0.2921 0.55046 -0.29332 0.5516 -0.29527 0.55404 C -0.29954 0.5599 -0.29368 0.55355 -0.30039 0.56104 C -0.30149 0.56217 -0.30234 0.56283 -0.3032 0.5638 C -0.30418 0.56445 -0.30491 0.56592 -0.30564 0.56657 C -0.30662 0.56771 -0.30796 0.56787 -0.30906 0.56934 C -0.31003 0.5708 -0.31089 0.57243 -0.31186 0.57357 C -0.31259 0.57438 -0.31345 0.57438 -0.31418 0.57503 C -0.31516 0.57568 -0.31613 0.57666 -0.31699 0.5778 C -0.3193 0.58057 -0.32174 0.58333 -0.32394 0.5861 C -0.32467 0.58691 -0.3254 0.58854 -0.32626 0.58903 C -0.32919 0.59066 -0.33248 0.59196 -0.33541 0.5944 C -0.33602 0.59489 -0.33663 0.59505 -0.33724 0.59587 C -0.342 0.60156 -0.33395 0.59635 -0.34407 0.60286 C -0.3459 0.604 -0.34785 0.60417 -0.34981 0.60547 C -0.35042 0.60596 -0.35091 0.60645 -0.35152 0.6071 C -0.35249 0.60791 -0.35335 0.60905 -0.35432 0.6097 C -0.35701 0.61165 -0.35969 0.61247 -0.36237 0.61393 C -0.36311 0.61426 -0.36396 0.61475 -0.36469 0.6154 C -0.36579 0.61621 -0.36689 0.61751 -0.36811 0.618 C -0.37006 0.61898 -0.37189 0.61898 -0.37397 0.61947 C -0.37519 0.61979 -0.37653 0.62044 -0.37799 0.62093 C -0.37909 0.62142 -0.38019 0.62174 -0.38141 0.6224 C -0.38299 0.62321 -0.38434 0.62451 -0.38604 0.62516 C -0.38836 0.62614 -0.39105 0.62614 -0.39336 0.62663 C -0.39983 0.62972 -0.39727 0.62907 -0.4013 0.62907 L -0.4013 0.62923 " pathEditMode="relative" rAng="0" ptsTypes="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4" y="31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r="26082"/>
          <a:stretch/>
        </p:blipFill>
        <p:spPr>
          <a:xfrm>
            <a:off x="8781796" y="792591"/>
            <a:ext cx="3155594" cy="44057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15547" y="1687685"/>
            <a:ext cx="6546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latinLnBrk="1" hangingPunct="0"/>
            <a:r>
              <a:rPr lang="en-US" altLang="zh-TW" i="0" dirty="0" smtClean="0"/>
              <a:t>1940</a:t>
            </a:r>
            <a:r>
              <a:rPr lang="zh-TW" altLang="en-US" i="0" dirty="0" smtClean="0"/>
              <a:t>年開</a:t>
            </a:r>
            <a:r>
              <a:rPr lang="zh-TW" altLang="en-US" i="0" dirty="0"/>
              <a:t>設</a:t>
            </a:r>
            <a:r>
              <a:rPr lang="zh-TW" altLang="en-US" i="0" dirty="0" smtClean="0"/>
              <a:t>向生醫院照顧鄉里健康</a:t>
            </a:r>
            <a:endParaRPr lang="en-US" altLang="zh-TW" i="0" dirty="0"/>
          </a:p>
        </p:txBody>
      </p:sp>
      <p:sp>
        <p:nvSpPr>
          <p:cNvPr id="4" name="矩形 3"/>
          <p:cNvSpPr/>
          <p:nvPr/>
        </p:nvSpPr>
        <p:spPr>
          <a:xfrm>
            <a:off x="5530596" y="7166069"/>
            <a:ext cx="650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0" latinLnBrk="1" hangingPunct="0"/>
            <a:r>
              <a:rPr lang="zh-TW" altLang="en-US" i="0" dirty="0" smtClean="0"/>
              <a:t>為集中保護的外省人看病</a:t>
            </a:r>
            <a:endParaRPr lang="en-US" altLang="zh-TW" i="0" dirty="0" smtClean="0"/>
          </a:p>
          <a:p>
            <a:pPr algn="r" rtl="0" latinLnBrk="1" hangingPunct="0"/>
            <a:r>
              <a:rPr lang="zh-TW" altLang="en-US" i="0" dirty="0" smtClean="0"/>
              <a:t>阻止學生攻打嘉義機場</a:t>
            </a:r>
            <a:endParaRPr lang="en-US" altLang="zh-TW" i="0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00" y="7593600"/>
            <a:ext cx="2160000" cy="216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00" y="7593600"/>
            <a:ext cx="2160000" cy="216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00" y="7593600"/>
            <a:ext cx="2160000" cy="216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00" y="7593600"/>
            <a:ext cx="2160000" cy="216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00" y="7593600"/>
            <a:ext cx="2160000" cy="216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300" y="7593600"/>
            <a:ext cx="2160000" cy="2160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00" y="7593600"/>
            <a:ext cx="2160000" cy="216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00" y="7593600"/>
            <a:ext cx="2160000" cy="216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00" y="7593600"/>
            <a:ext cx="2160000" cy="216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00" y="7593600"/>
            <a:ext cx="2160000" cy="2160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0" y="7593600"/>
            <a:ext cx="2160000" cy="2160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700" y="7593600"/>
            <a:ext cx="2160000" cy="21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90616" y="6500844"/>
            <a:ext cx="4942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 latinLnBrk="1" hangingPunct="0"/>
            <a:r>
              <a:rPr lang="en-US" altLang="zh-TW" sz="4000" b="1" i="0" dirty="0" smtClean="0"/>
              <a:t>1947</a:t>
            </a:r>
            <a:r>
              <a:rPr lang="zh-TW" altLang="en-US" sz="4000" b="1" i="0" dirty="0" smtClean="0"/>
              <a:t> 二二八</a:t>
            </a:r>
            <a:r>
              <a:rPr lang="zh-TW" altLang="en-US" sz="4000" b="1" i="0" dirty="0"/>
              <a:t>事件爆發</a:t>
            </a:r>
            <a:endParaRPr lang="en-US" altLang="zh-TW" sz="4000" b="1" i="0" dirty="0"/>
          </a:p>
        </p:txBody>
      </p:sp>
      <p:sp>
        <p:nvSpPr>
          <p:cNvPr id="6" name="矩形 5"/>
          <p:cNvSpPr/>
          <p:nvPr/>
        </p:nvSpPr>
        <p:spPr>
          <a:xfrm>
            <a:off x="2021477" y="587343"/>
            <a:ext cx="27238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i="0" dirty="0"/>
              <a:t>木枝仙</a:t>
            </a:r>
            <a:endParaRPr lang="zh-TW" altLang="en-US" b="1" i="0" dirty="0"/>
          </a:p>
        </p:txBody>
      </p:sp>
      <p:pic>
        <p:nvPicPr>
          <p:cNvPr id="7" name="圖片 6" descr="醫師看診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3" y="328439"/>
            <a:ext cx="2384482" cy="238448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36849" y="2660002"/>
            <a:ext cx="7042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latinLnBrk="1" hangingPunct="0"/>
            <a:r>
              <a:rPr lang="zh-TW" altLang="en-US" i="0" dirty="0"/>
              <a:t>「</a:t>
            </a:r>
            <a:r>
              <a:rPr lang="zh-TW" altLang="en-US" dirty="0"/>
              <a:t>患者將生命交給我，我一定要全心全力為他治療好，不可太重金錢，對貧苦的患者不重視</a:t>
            </a:r>
            <a:r>
              <a:rPr lang="zh-TW" altLang="en-US" dirty="0" smtClean="0"/>
              <a:t>。</a:t>
            </a:r>
            <a:r>
              <a:rPr lang="zh-TW" altLang="en-US" i="0" dirty="0" smtClean="0"/>
              <a:t>」</a:t>
            </a:r>
            <a:endParaRPr lang="en-US" altLang="zh-TW" i="0" dirty="0"/>
          </a:p>
        </p:txBody>
      </p:sp>
      <p:sp>
        <p:nvSpPr>
          <p:cNvPr id="22" name="矩形 21"/>
          <p:cNvSpPr/>
          <p:nvPr/>
        </p:nvSpPr>
        <p:spPr>
          <a:xfrm>
            <a:off x="519519" y="4723042"/>
            <a:ext cx="776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TW" i="0" dirty="0"/>
              <a:t>1946</a:t>
            </a:r>
            <a:r>
              <a:rPr lang="zh-TW" altLang="en-US" i="0" dirty="0"/>
              <a:t>年</a:t>
            </a:r>
            <a:r>
              <a:rPr lang="zh-TW" altLang="en-US" i="0" dirty="0" smtClean="0"/>
              <a:t>以東門區最高</a:t>
            </a:r>
            <a:r>
              <a:rPr lang="zh-TW" altLang="en-US" i="0" dirty="0"/>
              <a:t>票成為嘉義市參議員</a:t>
            </a:r>
          </a:p>
        </p:txBody>
      </p:sp>
    </p:spTree>
    <p:extLst>
      <p:ext uri="{BB962C8B-B14F-4D97-AF65-F5344CB8AC3E}">
        <p14:creationId xmlns:p14="http://schemas.microsoft.com/office/powerpoint/2010/main" val="769155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9138" y="840482"/>
            <a:ext cx="68873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zh-TW" i="0" dirty="0" smtClean="0"/>
              <a:t>3/11</a:t>
            </a:r>
          </a:p>
          <a:p>
            <a:pPr algn="l" rtl="0"/>
            <a:r>
              <a:rPr lang="zh-TW" altLang="en-US" i="0" dirty="0" smtClean="0"/>
              <a:t>與嘉義</a:t>
            </a:r>
            <a:r>
              <a:rPr lang="zh-TW" altLang="en-US" i="0" dirty="0"/>
              <a:t>仕</a:t>
            </a:r>
            <a:r>
              <a:rPr lang="zh-TW" altLang="en-US" i="0" dirty="0" smtClean="0"/>
              <a:t>紳共</a:t>
            </a:r>
            <a:r>
              <a:rPr lang="en-US" altLang="zh-TW" i="0" dirty="0" smtClean="0"/>
              <a:t>8</a:t>
            </a:r>
            <a:r>
              <a:rPr lang="zh-TW" altLang="en-US" i="0" dirty="0" smtClean="0"/>
              <a:t>人前往</a:t>
            </a:r>
            <a:r>
              <a:rPr lang="zh-TW" altLang="en-US" i="0" dirty="0"/>
              <a:t>軍機</a:t>
            </a:r>
            <a:r>
              <a:rPr lang="zh-TW" altLang="en-US" i="0" dirty="0" smtClean="0"/>
              <a:t>場談判</a:t>
            </a:r>
            <a:endParaRPr lang="en-US" altLang="zh-TW" i="0" dirty="0" smtClean="0"/>
          </a:p>
          <a:p>
            <a:pPr algn="l" rtl="0"/>
            <a:r>
              <a:rPr lang="zh-TW" altLang="en-US" i="0" dirty="0" smtClean="0"/>
              <a:t>車外插著「和平使」之大白旗</a:t>
            </a:r>
            <a:endParaRPr lang="en-US" altLang="zh-TW" i="0" dirty="0" smtClean="0"/>
          </a:p>
          <a:p>
            <a:pPr algn="l" rtl="0"/>
            <a:r>
              <a:rPr lang="zh-TW" altLang="en-US" i="0" dirty="0" smtClean="0"/>
              <a:t>滿載物資前往</a:t>
            </a:r>
            <a:endParaRPr lang="en-US" altLang="zh-TW" i="0" dirty="0" smtClean="0"/>
          </a:p>
        </p:txBody>
      </p:sp>
      <p:pic>
        <p:nvPicPr>
          <p:cNvPr id="3" name="圖片 2" descr="打人1.png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10" y="5073600"/>
            <a:ext cx="4680000" cy="4680000"/>
          </a:xfrm>
          <a:prstGeom prst="rect">
            <a:avLst/>
          </a:prstGeom>
        </p:spPr>
      </p:pic>
      <p:pic>
        <p:nvPicPr>
          <p:cNvPr id="4" name="圖片 3" descr="踹頭1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5410865"/>
            <a:ext cx="4005470" cy="4005470"/>
          </a:xfrm>
          <a:prstGeom prst="rect">
            <a:avLst/>
          </a:prstGeom>
        </p:spPr>
      </p:pic>
      <p:pic>
        <p:nvPicPr>
          <p:cNvPr id="5" name="圖片 4" descr="踢人1.pn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8" y="5292700"/>
            <a:ext cx="4241800" cy="4241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45" b="97106" l="4569" r="95431">
                        <a14:foregroundMark x1="21066" y1="16720" x2="21066" y2="16720"/>
                        <a14:foregroundMark x1="17005" y1="48232" x2="17005" y2="48232"/>
                        <a14:foregroundMark x1="78426" y1="48875" x2="78426" y2="48875"/>
                        <a14:foregroundMark x1="72843" y1="34084" x2="72843" y2="34084"/>
                        <a14:foregroundMark x1="77411" y1="14148" x2="77411" y2="141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8210" y="1664742"/>
            <a:ext cx="4104979" cy="32402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59138" y="3124561"/>
            <a:ext cx="650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zh-TW" altLang="en-US" i="0" dirty="0"/>
              <a:t>被矇上雙眼</a:t>
            </a:r>
            <a:r>
              <a:rPr lang="en-US" altLang="zh-TW" i="0" dirty="0"/>
              <a:t>/</a:t>
            </a:r>
            <a:r>
              <a:rPr lang="zh-TW" altLang="en-US" i="0" dirty="0"/>
              <a:t>間隔開來</a:t>
            </a:r>
            <a:r>
              <a:rPr lang="en-US" altLang="zh-TW" i="0" dirty="0"/>
              <a:t>/</a:t>
            </a:r>
            <a:r>
              <a:rPr lang="zh-TW" altLang="en-US" i="0" dirty="0"/>
              <a:t>語言</a:t>
            </a:r>
            <a:r>
              <a:rPr lang="zh-TW" altLang="en-US" i="0" dirty="0" smtClean="0"/>
              <a:t>不通</a:t>
            </a:r>
            <a:endParaRPr lang="en-US" altLang="zh-TW" i="0" dirty="0"/>
          </a:p>
        </p:txBody>
      </p:sp>
      <p:sp>
        <p:nvSpPr>
          <p:cNvPr id="8" name="矩形 7"/>
          <p:cNvSpPr/>
          <p:nvPr/>
        </p:nvSpPr>
        <p:spPr>
          <a:xfrm>
            <a:off x="759138" y="3909703"/>
            <a:ext cx="5678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i="0" dirty="0"/>
              <a:t>被捕後遭刑求</a:t>
            </a:r>
            <a:r>
              <a:rPr lang="en-US" altLang="zh-TW" i="0" dirty="0"/>
              <a:t>/</a:t>
            </a:r>
            <a:r>
              <a:rPr lang="zh-TW" altLang="en-US" i="0" dirty="0"/>
              <a:t>受盡拷打及污辱</a:t>
            </a:r>
            <a:endParaRPr lang="en-US" altLang="zh-TW" i="0" dirty="0"/>
          </a:p>
        </p:txBody>
      </p:sp>
    </p:spTree>
    <p:extLst>
      <p:ext uri="{BB962C8B-B14F-4D97-AF65-F5344CB8AC3E}">
        <p14:creationId xmlns:p14="http://schemas.microsoft.com/office/powerpoint/2010/main" val="3211168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a87ff679a2f3e71d9181a67b7542122c-1273x900.jpg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45" y="2356220"/>
            <a:ext cx="8954255" cy="633058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9" name="矩形 8"/>
          <p:cNvSpPr/>
          <p:nvPr/>
        </p:nvSpPr>
        <p:spPr>
          <a:xfrm>
            <a:off x="5966459" y="1484804"/>
            <a:ext cx="428835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4000" i="0" dirty="0" smtClean="0"/>
              <a:t>3/24</a:t>
            </a:r>
            <a:r>
              <a:rPr lang="zh-TW" altLang="en-US" sz="4000" i="0" dirty="0" smtClean="0"/>
              <a:t> </a:t>
            </a:r>
            <a:endParaRPr lang="en-US" altLang="zh-TW" sz="4000" i="0" dirty="0" smtClean="0"/>
          </a:p>
          <a:p>
            <a:r>
              <a:rPr lang="zh-TW" altLang="en-US" sz="4000" i="0" dirty="0" smtClean="0"/>
              <a:t>獄警告知即將槍決</a:t>
            </a:r>
            <a:endParaRPr lang="en-US" altLang="zh-TW" sz="4000" i="0" dirty="0" smtClean="0"/>
          </a:p>
          <a:p>
            <a:r>
              <a:rPr lang="zh-TW" altLang="en-US" sz="4000" i="0" dirty="0" smtClean="0"/>
              <a:t>為其傳遞遺書</a:t>
            </a:r>
            <a:endParaRPr lang="zh-TW" altLang="en-US" sz="4000" i="0" dirty="0"/>
          </a:p>
        </p:txBody>
      </p:sp>
      <p:pic>
        <p:nvPicPr>
          <p:cNvPr id="10" name="圖片 9" descr="w64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3"/>
          <a:stretch/>
        </p:blipFill>
        <p:spPr>
          <a:xfrm>
            <a:off x="635000" y="1524000"/>
            <a:ext cx="5271654" cy="72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75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63261689560055512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0"/>
            <a:ext cx="11088020" cy="6934200"/>
          </a:xfrm>
          <a:prstGeom prst="rect">
            <a:avLst/>
          </a:prstGeom>
        </p:spPr>
      </p:pic>
      <p:pic>
        <p:nvPicPr>
          <p:cNvPr id="10" name="圖片 9" descr="不可置信.png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775200"/>
            <a:ext cx="4680000" cy="4680000"/>
          </a:xfrm>
          <a:prstGeom prst="rect">
            <a:avLst/>
          </a:prstGeom>
        </p:spPr>
      </p:pic>
      <p:pic>
        <p:nvPicPr>
          <p:cNvPr id="11" name="圖片 10" descr="母子1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851400"/>
            <a:ext cx="4680000" cy="4680000"/>
          </a:xfrm>
          <a:prstGeom prst="rect">
            <a:avLst/>
          </a:prstGeom>
        </p:spPr>
      </p:pic>
      <p:pic>
        <p:nvPicPr>
          <p:cNvPr id="12" name="圖片 11" descr="震驚1.png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4598" y="4551116"/>
            <a:ext cx="4355997" cy="5055081"/>
          </a:xfrm>
          <a:prstGeom prst="rect">
            <a:avLst/>
          </a:prstGeom>
        </p:spPr>
      </p:pic>
      <p:pic>
        <p:nvPicPr>
          <p:cNvPr id="13" name="圖片 12" descr="舉槍1.png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5511800"/>
            <a:ext cx="4680000" cy="4680000"/>
          </a:xfrm>
          <a:prstGeom prst="rect">
            <a:avLst/>
          </a:prstGeom>
        </p:spPr>
      </p:pic>
      <p:pic>
        <p:nvPicPr>
          <p:cNvPr id="14" name="圖片 13" descr="跪下1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2" y="4876802"/>
            <a:ext cx="4679997" cy="4679997"/>
          </a:xfrm>
          <a:prstGeom prst="rect">
            <a:avLst/>
          </a:prstGeom>
        </p:spPr>
      </p:pic>
      <p:pic>
        <p:nvPicPr>
          <p:cNvPr id="15" name="圖片 14" descr="警察1.png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4038600"/>
            <a:ext cx="4680000" cy="4680000"/>
          </a:xfrm>
          <a:prstGeom prst="rect">
            <a:avLst/>
          </a:prstGeom>
        </p:spPr>
      </p:pic>
      <p:sp>
        <p:nvSpPr>
          <p:cNvPr id="16" name="文字版面配置區 2"/>
          <p:cNvSpPr txBox="1">
            <a:spLocks/>
          </p:cNvSpPr>
          <p:nvPr/>
        </p:nvSpPr>
        <p:spPr>
          <a:xfrm>
            <a:off x="1244600" y="384313"/>
            <a:ext cx="7569200" cy="210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10000"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en-US" altLang="zh-TW" i="0" dirty="0" smtClean="0"/>
              <a:t>3/25</a:t>
            </a:r>
          </a:p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粗鐵線五花大綁、背插木牌、遊街示眾、公開槍決</a:t>
            </a:r>
            <a:endParaRPr kumimoji="1" lang="en-US" altLang="zh-TW" i="0" dirty="0" smtClean="0"/>
          </a:p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三子、四子現場目睹；民眾紛紛拿香祭拜</a:t>
            </a:r>
            <a:endParaRPr kumimoji="1" lang="en-US" altLang="zh-TW" i="0" dirty="0" smtClean="0"/>
          </a:p>
        </p:txBody>
      </p:sp>
    </p:spTree>
    <p:extLst>
      <p:ext uri="{BB962C8B-B14F-4D97-AF65-F5344CB8AC3E}">
        <p14:creationId xmlns:p14="http://schemas.microsoft.com/office/powerpoint/2010/main" val="51796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9219" r="30495" b="10595"/>
          <a:stretch/>
        </p:blipFill>
        <p:spPr>
          <a:xfrm>
            <a:off x="1469398" y="3611620"/>
            <a:ext cx="1304925" cy="28012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900" y="381000"/>
            <a:ext cx="3670300" cy="1117600"/>
          </a:xfrm>
        </p:spPr>
        <p:txBody>
          <a:bodyPr>
            <a:normAutofit/>
          </a:bodyPr>
          <a:lstStyle/>
          <a:p>
            <a:r>
              <a:rPr kumimoji="1" lang="zh-TW" altLang="en-US" sz="6000" dirty="0" smtClean="0"/>
              <a:t>其後</a:t>
            </a:r>
            <a:r>
              <a:rPr kumimoji="1" lang="mr-IN" altLang="zh-TW" sz="6000" dirty="0" smtClean="0"/>
              <a:t>…</a:t>
            </a:r>
            <a:endParaRPr kumimoji="1"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05777" y="939800"/>
            <a:ext cx="1498600" cy="889000"/>
          </a:xfrm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kumimoji="1" lang="zh-TW" altLang="en-US" dirty="0" smtClean="0"/>
              <a:t>長子</a:t>
            </a:r>
            <a:endParaRPr kumimoji="1"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1769165"/>
            <a:ext cx="827999" cy="86999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812027" y="2708965"/>
            <a:ext cx="827999" cy="8699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3674165"/>
            <a:ext cx="827999" cy="86999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4613965"/>
            <a:ext cx="827999" cy="86999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837427" y="5604565"/>
            <a:ext cx="827999" cy="86999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427" y="6544365"/>
            <a:ext cx="827999" cy="869998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7509565"/>
            <a:ext cx="827999" cy="869998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827" y="8449365"/>
            <a:ext cx="827999" cy="869998"/>
          </a:xfrm>
          <a:prstGeom prst="rect">
            <a:avLst/>
          </a:prstGeom>
        </p:spPr>
      </p:pic>
      <p:sp>
        <p:nvSpPr>
          <p:cNvPr id="28" name="文字版面配置區 2"/>
          <p:cNvSpPr txBox="1">
            <a:spLocks/>
          </p:cNvSpPr>
          <p:nvPr/>
        </p:nvSpPr>
        <p:spPr>
          <a:xfrm>
            <a:off x="4605777" y="1854200"/>
            <a:ext cx="14732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長女</a:t>
            </a:r>
            <a:endParaRPr kumimoji="1" lang="en-US" altLang="zh-TW" i="0" dirty="0" smtClean="0"/>
          </a:p>
        </p:txBody>
      </p:sp>
      <p:sp>
        <p:nvSpPr>
          <p:cNvPr id="29" name="文字版面配置區 2"/>
          <p:cNvSpPr txBox="1">
            <a:spLocks/>
          </p:cNvSpPr>
          <p:nvPr/>
        </p:nvSpPr>
        <p:spPr>
          <a:xfrm>
            <a:off x="4580377" y="2794000"/>
            <a:ext cx="13716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次子</a:t>
            </a:r>
            <a:endParaRPr kumimoji="1" lang="en-US" altLang="zh-TW" i="0" dirty="0" smtClean="0"/>
          </a:p>
        </p:txBody>
      </p:sp>
      <p:sp>
        <p:nvSpPr>
          <p:cNvPr id="30" name="文字版面配置區 2"/>
          <p:cNvSpPr txBox="1">
            <a:spLocks/>
          </p:cNvSpPr>
          <p:nvPr/>
        </p:nvSpPr>
        <p:spPr>
          <a:xfrm>
            <a:off x="4631177" y="3759200"/>
            <a:ext cx="15748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三子</a:t>
            </a:r>
            <a:endParaRPr kumimoji="1" lang="en-US" altLang="zh-TW" i="0" dirty="0" smtClean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027" y="880165"/>
            <a:ext cx="827999" cy="869998"/>
          </a:xfrm>
          <a:prstGeom prst="rect">
            <a:avLst/>
          </a:prstGeom>
        </p:spPr>
      </p:pic>
      <p:sp>
        <p:nvSpPr>
          <p:cNvPr id="36" name="文字版面配置區 2"/>
          <p:cNvSpPr txBox="1">
            <a:spLocks/>
          </p:cNvSpPr>
          <p:nvPr/>
        </p:nvSpPr>
        <p:spPr>
          <a:xfrm>
            <a:off x="4605777" y="4749800"/>
            <a:ext cx="1524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四子</a:t>
            </a:r>
            <a:endParaRPr kumimoji="1" lang="en-US" altLang="zh-TW" i="0" dirty="0" smtClean="0"/>
          </a:p>
        </p:txBody>
      </p:sp>
      <p:sp>
        <p:nvSpPr>
          <p:cNvPr id="37" name="文字版面配置區 2"/>
          <p:cNvSpPr txBox="1">
            <a:spLocks/>
          </p:cNvSpPr>
          <p:nvPr/>
        </p:nvSpPr>
        <p:spPr>
          <a:xfrm>
            <a:off x="4605777" y="5715000"/>
            <a:ext cx="1422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五子</a:t>
            </a:r>
            <a:endParaRPr kumimoji="1" lang="en-US" altLang="zh-TW" i="0" dirty="0" smtClean="0"/>
          </a:p>
        </p:txBody>
      </p:sp>
      <p:sp>
        <p:nvSpPr>
          <p:cNvPr id="38" name="文字版面配置區 2"/>
          <p:cNvSpPr txBox="1">
            <a:spLocks/>
          </p:cNvSpPr>
          <p:nvPr/>
        </p:nvSpPr>
        <p:spPr>
          <a:xfrm>
            <a:off x="4656577" y="6629400"/>
            <a:ext cx="1676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六子</a:t>
            </a:r>
            <a:endParaRPr kumimoji="1" lang="en-US" altLang="zh-TW" i="0" dirty="0" smtClean="0"/>
          </a:p>
        </p:txBody>
      </p:sp>
      <p:sp>
        <p:nvSpPr>
          <p:cNvPr id="39" name="文字版面配置區 2"/>
          <p:cNvSpPr txBox="1">
            <a:spLocks/>
          </p:cNvSpPr>
          <p:nvPr/>
        </p:nvSpPr>
        <p:spPr>
          <a:xfrm>
            <a:off x="4631177" y="7594600"/>
            <a:ext cx="15494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七子</a:t>
            </a:r>
            <a:endParaRPr kumimoji="1" lang="en-US" altLang="zh-TW" i="0" dirty="0" smtClean="0"/>
          </a:p>
        </p:txBody>
      </p:sp>
      <p:sp>
        <p:nvSpPr>
          <p:cNvPr id="41" name="文字版面配置區 2"/>
          <p:cNvSpPr txBox="1">
            <a:spLocks/>
          </p:cNvSpPr>
          <p:nvPr/>
        </p:nvSpPr>
        <p:spPr>
          <a:xfrm>
            <a:off x="4631177" y="8483600"/>
            <a:ext cx="1651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幼女</a:t>
            </a:r>
            <a:endParaRPr kumimoji="1" lang="en-US" altLang="zh-TW" i="0" dirty="0" smtClean="0"/>
          </a:p>
        </p:txBody>
      </p:sp>
      <p:sp>
        <p:nvSpPr>
          <p:cNvPr id="42" name="文字版面配置區 2"/>
          <p:cNvSpPr txBox="1">
            <a:spLocks/>
          </p:cNvSpPr>
          <p:nvPr/>
        </p:nvSpPr>
        <p:spPr>
          <a:xfrm>
            <a:off x="6026102" y="2465159"/>
            <a:ext cx="6798162" cy="14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二二八事件帶走了父親以及次子</a:t>
            </a:r>
            <a:endParaRPr kumimoji="1" lang="en-US" altLang="zh-TW" i="0" dirty="0" smtClean="0"/>
          </a:p>
        </p:txBody>
      </p:sp>
      <p:sp>
        <p:nvSpPr>
          <p:cNvPr id="43" name="文字版面配置區 2"/>
          <p:cNvSpPr txBox="1">
            <a:spLocks/>
          </p:cNvSpPr>
          <p:nvPr/>
        </p:nvSpPr>
        <p:spPr>
          <a:xfrm>
            <a:off x="6000702" y="6024485"/>
            <a:ext cx="5909823" cy="144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身障的五子</a:t>
            </a:r>
            <a:endParaRPr kumimoji="1" lang="en-US" altLang="zh-TW" i="0" dirty="0" smtClean="0"/>
          </a:p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因家庭變故疏於照料而過</a:t>
            </a:r>
            <a:r>
              <a:rPr kumimoji="1" lang="zh-TW" altLang="en-US" i="0" dirty="0"/>
              <a:t>世</a:t>
            </a:r>
            <a:endParaRPr kumimoji="1" lang="en-US" altLang="zh-TW" i="0" dirty="0" smtClean="0"/>
          </a:p>
        </p:txBody>
      </p:sp>
      <p:sp>
        <p:nvSpPr>
          <p:cNvPr id="47" name="文字版面配置區 2"/>
          <p:cNvSpPr txBox="1">
            <a:spLocks/>
          </p:cNvSpPr>
          <p:nvPr/>
        </p:nvSpPr>
        <p:spPr>
          <a:xfrm>
            <a:off x="6026102" y="4354206"/>
            <a:ext cx="6494023" cy="1328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父親受難後</a:t>
            </a:r>
            <a:endParaRPr kumimoji="1" lang="en-US" altLang="zh-TW" i="0" dirty="0" smtClean="0"/>
          </a:p>
          <a:p>
            <a:pPr marL="0" indent="0" algn="l">
              <a:spcBef>
                <a:spcPts val="800"/>
              </a:spcBef>
              <a:buFontTx/>
              <a:buNone/>
            </a:pPr>
            <a:r>
              <a:rPr kumimoji="1" lang="zh-TW" altLang="en-US" i="0" dirty="0" smtClean="0"/>
              <a:t>長子長女即因匪諜罪被捕入獄</a:t>
            </a:r>
            <a:endParaRPr kumimoji="1" lang="en-US" altLang="zh-TW" i="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19" l="2963" r="95556">
                        <a14:foregroundMark x1="51852" y1="12431" x2="51852" y2="12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3687619"/>
            <a:ext cx="999498" cy="268013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41" y="1349829"/>
            <a:ext cx="1096944" cy="7969534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8"/>
          <a:srcRect l="16946" t="52660" r="13471" b="13479"/>
          <a:stretch/>
        </p:blipFill>
        <p:spPr>
          <a:xfrm>
            <a:off x="1440768" y="1735611"/>
            <a:ext cx="9971662" cy="6860111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7975002" y="8468411"/>
            <a:ext cx="356507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sz="1800" i="0" dirty="0" smtClean="0"/>
              <a:t>圖片來源：二二八消失的台灣菁英</a:t>
            </a:r>
            <a:endParaRPr lang="en-US" altLang="zh-TW" sz="1800" i="0" dirty="0" smtClean="0"/>
          </a:p>
        </p:txBody>
      </p:sp>
      <p:sp>
        <p:nvSpPr>
          <p:cNvPr id="33" name="文字版面配置區 2"/>
          <p:cNvSpPr txBox="1">
            <a:spLocks/>
          </p:cNvSpPr>
          <p:nvPr/>
        </p:nvSpPr>
        <p:spPr>
          <a:xfrm>
            <a:off x="5428618" y="177800"/>
            <a:ext cx="6991982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444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889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333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778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222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667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111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5560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000500" indent="-444500" defTabSz="584200">
              <a:spcBef>
                <a:spcPts val="3200"/>
              </a:spcBef>
              <a:buSzPct val="75000"/>
              <a:buChar char="•"/>
              <a:defRPr sz="3600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創傷以不同的形式</a:t>
            </a:r>
            <a:endParaRPr kumimoji="1" lang="en-US" altLang="zh-TW" b="1" dirty="0" smtClean="0"/>
          </a:p>
          <a:p>
            <a:pPr marL="0" indent="0" algn="r">
              <a:spcBef>
                <a:spcPts val="800"/>
              </a:spcBef>
              <a:buFontTx/>
              <a:buNone/>
            </a:pPr>
            <a:r>
              <a:rPr kumimoji="1" lang="zh-TW" altLang="en-US" b="1" dirty="0" smtClean="0"/>
              <a:t>留存在家人身上</a:t>
            </a:r>
            <a:endParaRPr kumimoji="1"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40280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xmlns:p14="http://schemas.microsoft.com/office/powerpoint/2010/main"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7" grpId="0" animBg="1"/>
      <p:bldP spid="31" grpId="0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1361</Words>
  <Application>Microsoft Office PowerPoint</Application>
  <PresentationFormat>自訂</PresentationFormat>
  <Paragraphs>239</Paragraphs>
  <Slides>26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Avenir Next</vt:lpstr>
      <vt:lpstr>Avenir Next Medium</vt:lpstr>
      <vt:lpstr>Helvetica Neue</vt:lpstr>
      <vt:lpstr>Arial</vt:lpstr>
      <vt:lpstr>Symbol</vt:lpstr>
      <vt:lpstr>New_Template5</vt:lpstr>
      <vt:lpstr>政治暴力創傷療癒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其後…</vt:lpstr>
      <vt:lpstr>其後…</vt:lpstr>
      <vt:lpstr>其後…</vt:lpstr>
      <vt:lpstr>其後…</vt:lpstr>
      <vt:lpstr>其後…</vt:lpstr>
      <vt:lpstr>PowerPoint 簡報</vt:lpstr>
      <vt:lpstr>其後…</vt:lpstr>
      <vt:lpstr>政治暴力創傷</vt:lpstr>
      <vt:lpstr>人不該被這樣對待      ——我還算是人嗎?</vt:lpstr>
      <vt:lpstr>人不該被這樣對待      ——我還算是人嗎?</vt:lpstr>
      <vt:lpstr>人不該被這樣對待      ——我還算是人嗎?</vt:lpstr>
      <vt:lpstr>如果我不算是人       ——還能建立關係嗎?</vt:lpstr>
      <vt:lpstr>療癒如何可能？</vt:lpstr>
      <vt:lpstr>療癒／遇是可能的</vt:lpstr>
      <vt:lpstr>療癒／遇是可能的</vt:lpstr>
      <vt:lpstr>療癒／遇是可能的</vt:lpstr>
      <vt:lpstr>療癒／遇是可能的</vt:lpstr>
      <vt:lpstr>感謝聆聽！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政治暴力創傷療癒</dc:title>
  <dc:creator>hohl</dc:creator>
  <cp:lastModifiedBy>涵淨 左</cp:lastModifiedBy>
  <cp:revision>83</cp:revision>
  <dcterms:modified xsi:type="dcterms:W3CDTF">2019-06-11T14:08:33Z</dcterms:modified>
</cp:coreProperties>
</file>