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76" r:id="rId2"/>
    <p:sldId id="395" r:id="rId3"/>
    <p:sldId id="495" r:id="rId4"/>
    <p:sldId id="398" r:id="rId5"/>
    <p:sldId id="496" r:id="rId6"/>
    <p:sldId id="394" r:id="rId7"/>
    <p:sldId id="374" r:id="rId8"/>
    <p:sldId id="382" r:id="rId9"/>
    <p:sldId id="329" r:id="rId10"/>
    <p:sldId id="504" r:id="rId11"/>
    <p:sldId id="430" r:id="rId12"/>
    <p:sldId id="431" r:id="rId13"/>
    <p:sldId id="432" r:id="rId14"/>
    <p:sldId id="505" r:id="rId15"/>
    <p:sldId id="434" r:id="rId16"/>
    <p:sldId id="503" r:id="rId17"/>
    <p:sldId id="516" r:id="rId18"/>
    <p:sldId id="508" r:id="rId19"/>
    <p:sldId id="366" r:id="rId20"/>
  </p:sldIdLst>
  <p:sldSz cx="9144000" cy="6858000" type="screen4x3"/>
  <p:notesSz cx="9144000" cy="6858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6600"/>
    <a:srgbClr val="FFFF66"/>
    <a:srgbClr val="990000"/>
    <a:srgbClr val="99CCFF"/>
    <a:srgbClr val="FFCC99"/>
    <a:srgbClr val="FF3300"/>
    <a:srgbClr val="FF6600"/>
    <a:srgbClr val="FFFF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74" autoAdjust="0"/>
    <p:restoredTop sz="92905" autoAdjust="0"/>
  </p:normalViewPr>
  <p:slideViewPr>
    <p:cSldViewPr>
      <p:cViewPr varScale="1">
        <p:scale>
          <a:sx n="67" d="100"/>
          <a:sy n="67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35" y="-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2E83-0219-42C2-A7D5-40915EEBBE01}" type="datetimeFigureOut">
              <a:rPr lang="zh-TW" altLang="en-US" smtClean="0"/>
              <a:pPr/>
              <a:t>2018/12/26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F0491-3ADC-49E4-8B1C-E63E1E16F6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19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A2E1B-64AE-409D-9CCD-472F3ED515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1084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25759-9094-485E-A592-AB816C3D7F9A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14338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38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0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5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sz="1200" kern="1200" dirty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3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zh-TW" sz="1200" kern="1200" dirty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05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7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63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18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87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6081E-E829-466E-A1B2-E73EBCAA66BD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0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0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6081E-E829-466E-A1B2-E73EBCAA66BD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378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853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369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2E1B-64AE-409D-9CCD-472F3ED51526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35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CBD8DD"/>
                </a:solidFill>
              </a:rPr>
              <a:pPr/>
              <a:t>2018/12/26</a:t>
            </a:fld>
            <a:endParaRPr lang="zh-TW" altLang="en-US">
              <a:solidFill>
                <a:srgbClr val="CBD8DD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8231E"/>
                </a:solidFill>
              </a:rPr>
              <a:pPr/>
              <a:t>2018/12/26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8231E"/>
                </a:solidFill>
              </a:rPr>
              <a:pPr/>
              <a:t>2018/12/26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8231E"/>
                </a:solidFill>
              </a:rPr>
              <a:pPr/>
              <a:t>2018/12/26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CBD8DD"/>
                </a:solidFill>
              </a:rPr>
              <a:pPr/>
              <a:t>2018/12/26</a:t>
            </a:fld>
            <a:endParaRPr lang="zh-TW" altLang="en-US">
              <a:solidFill>
                <a:srgbClr val="CBD8D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8231E"/>
                </a:solidFill>
              </a:rPr>
              <a:pPr/>
              <a:t>2018/12/26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8231E"/>
                </a:solidFill>
              </a:rPr>
              <a:pPr/>
              <a:t>2018/12/26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8231E"/>
                </a:solidFill>
              </a:rPr>
              <a:pPr/>
              <a:t>2018/12/26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48231E"/>
                </a:solidFill>
              </a:rPr>
              <a:pPr/>
              <a:t>2018/12/26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CBD8DD"/>
                </a:solidFill>
              </a:rPr>
              <a:pPr/>
              <a:t>2018/12/26</a:t>
            </a:fld>
            <a:endParaRPr lang="zh-TW" altLang="en-US">
              <a:solidFill>
                <a:srgbClr val="CBD8D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CBD8DD"/>
                </a:solidFill>
              </a:rPr>
              <a:pPr/>
              <a:t>2018/12/26</a:t>
            </a:fld>
            <a:endParaRPr lang="zh-TW" altLang="en-US">
              <a:solidFill>
                <a:srgbClr val="CBD8D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48231E"/>
                </a:solidFill>
              </a:rPr>
              <a:pPr/>
              <a:t>‹#›</a:t>
            </a:fld>
            <a:endParaRPr lang="zh-TW" altLang="en-US">
              <a:solidFill>
                <a:srgbClr val="48231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kumimoji="0" lang="zh-TW" altLang="en-US" smtClean="0">
                <a:solidFill>
                  <a:srgbClr val="48231E"/>
                </a:solidFill>
                <a:latin typeface="Candara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2018/12/26</a:t>
            </a:fld>
            <a:endParaRPr kumimoji="0" lang="zh-TW" altLang="en-US">
              <a:solidFill>
                <a:srgbClr val="48231E"/>
              </a:solidFill>
              <a:latin typeface="Candara"/>
              <a:ea typeface="新細明體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48231E"/>
              </a:solidFill>
              <a:latin typeface="Candara"/>
              <a:ea typeface="新細明體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smtClean="0">
                <a:solidFill>
                  <a:srgbClr val="48231E"/>
                </a:solidFill>
                <a:latin typeface="Candara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48231E"/>
              </a:solidFill>
              <a:latin typeface="Candara"/>
              <a:ea typeface="新細明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aize-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5478" y="2280648"/>
            <a:ext cx="3896955" cy="4577352"/>
          </a:xfrm>
          <a:prstGeom prst="rect">
            <a:avLst/>
          </a:prstGeom>
          <a:noFill/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3581400" y="260648"/>
            <a:ext cx="5257800" cy="2020000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zh-TW" altLang="en-US" sz="6000" u="sng" dirty="0">
                <a:latin typeface="王漢宗顏楷體繁" pitchFamily="2" charset="-120"/>
                <a:ea typeface="王漢宗顏楷體繁" pitchFamily="2" charset="-120"/>
              </a:rPr>
              <a:t>泰澤團體簡介</a:t>
            </a:r>
            <a:endParaRPr lang="zh-TW" altLang="en-US" sz="6000" u="sng" kern="0" dirty="0">
              <a:latin typeface="王漢宗顏楷體繁" pitchFamily="2" charset="-120"/>
              <a:ea typeface="王漢宗顏楷體繁" pitchFamily="2" charset="-120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3419872" y="1196753"/>
            <a:ext cx="5652120" cy="2880320"/>
          </a:xfrm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8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Brother</a:t>
            </a:r>
            <a:r>
              <a:rPr kumimoji="1" lang="zh-TW" altLang="en-US" sz="48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 </a:t>
            </a:r>
            <a:r>
              <a:rPr kumimoji="1" lang="en-US" altLang="zh-TW" sz="48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Roger</a:t>
            </a:r>
            <a:br>
              <a:rPr kumimoji="1" lang="zh-TW" altLang="en-US" sz="48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</a:br>
            <a:r>
              <a:rPr kumimoji="1" lang="en-US" altLang="zh-TW" sz="48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&amp;</a:t>
            </a:r>
            <a:br>
              <a:rPr kumimoji="1" lang="zh-TW" altLang="en-US" sz="48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</a:br>
            <a:r>
              <a:rPr kumimoji="1" lang="en-US" altLang="zh-TW" sz="4800" b="1" cap="none" dirty="0" err="1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Taizé</a:t>
            </a:r>
            <a:r>
              <a:rPr kumimoji="1" lang="zh-TW" altLang="en-US" sz="48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 </a:t>
            </a:r>
            <a:r>
              <a:rPr kumimoji="1" lang="en-US" altLang="zh-TW" sz="48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Community</a:t>
            </a:r>
            <a:endParaRPr lang="zh-TW" altLang="en-US" sz="4800" b="1" dirty="0">
              <a:solidFill>
                <a:schemeClr val="tx1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609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44624"/>
            <a:ext cx="9144000" cy="1008112"/>
          </a:xfrm>
          <a:prstGeom prst="rect">
            <a:avLst/>
          </a:prstGeom>
          <a:gradFill>
            <a:gsLst>
              <a:gs pos="9000">
                <a:schemeClr val="tx1"/>
              </a:gs>
              <a:gs pos="40000">
                <a:schemeClr val="accent6">
                  <a:lumMod val="50000"/>
                </a:schemeClr>
              </a:gs>
              <a:gs pos="65000">
                <a:schemeClr val="accent6">
                  <a:lumMod val="75000"/>
                </a:schemeClr>
              </a:gs>
              <a:gs pos="52000">
                <a:schemeClr val="accent6">
                  <a:lumMod val="75000"/>
                </a:schemeClr>
              </a:gs>
              <a:gs pos="98000">
                <a:schemeClr val="tx2"/>
              </a:gs>
              <a:gs pos="79000">
                <a:schemeClr val="accent6">
                  <a:lumMod val="5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altLang="zh-TW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Br</a:t>
            </a:r>
            <a:r>
              <a:rPr lang="en-US" altLang="zh-TW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.</a:t>
            </a:r>
            <a:r>
              <a:rPr lang="zh-TW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 </a:t>
            </a:r>
            <a:r>
              <a:rPr lang="de-DE" altLang="zh-TW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Roger </a:t>
            </a:r>
            <a:r>
              <a:rPr lang="de-DE" altLang="zh-TW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of</a:t>
            </a:r>
            <a:r>
              <a:rPr lang="de-DE" altLang="zh-TW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 </a:t>
            </a:r>
            <a:r>
              <a:rPr lang="de-DE" altLang="zh-TW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Taizé</a:t>
            </a:r>
            <a:r>
              <a:rPr lang="de-DE" altLang="zh-TW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 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　　</a:t>
            </a: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1915–2005</a:t>
            </a:r>
            <a:endParaRPr lang="zh-TW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notate TC" charset="-120"/>
              <a:ea typeface="Hannotate TC" charset="-120"/>
              <a:cs typeface="Hannotate TC" charset="-120"/>
            </a:endParaRPr>
          </a:p>
        </p:txBody>
      </p:sp>
      <p:pic>
        <p:nvPicPr>
          <p:cNvPr id="7170" name="Picture 2" descr="D:\Rita\Documents\可用圖片\信仰\Taize圖片\Roger\pd34306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22" y="1671838"/>
            <a:ext cx="2754307" cy="4097315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59832" y="1687752"/>
            <a:ext cx="608416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en-US" altLang="zh-TW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1915</a:t>
            </a: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年生於瑞士</a:t>
            </a:r>
          </a:p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父親</a:t>
            </a:r>
            <a:r>
              <a:rPr lang="en-US" altLang="zh-TW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瑞士的改革宗新教牧師</a:t>
            </a:r>
          </a:p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母親</a:t>
            </a:r>
            <a:r>
              <a:rPr lang="en-US" altLang="zh-TW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法裔的新教信徒</a:t>
            </a:r>
          </a:p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愛好音樂、關愛窮人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50827" y="260351"/>
            <a:ext cx="8642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67544" y="260351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在其成長過程中，曾有多次與天主教接觸的經驗。</a:t>
            </a:r>
            <a:endParaRPr lang="en-US" altLang="zh-TW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他的外祖母及父親都作了極佳的榜樣，並深深地影響了羅哲：一生致力於基督宗教的修和。</a:t>
            </a:r>
          </a:p>
        </p:txBody>
      </p:sp>
      <p:pic>
        <p:nvPicPr>
          <p:cNvPr id="8194" name="Picture 2" descr="D:\Rita\Documents\可用圖片\信仰\Taize圖片\Roger\1974_-_Brother_Rog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69246" y="3356993"/>
            <a:ext cx="2774755" cy="2774755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547" y="3212976"/>
            <a:ext cx="568793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十七世紀修女團體的故事深深打動他，期盼能和弟兄們共同生活、獻身於基督。</a:t>
            </a:r>
            <a:endParaRPr lang="en-US" altLang="zh-TW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曾患肺結核、臥病在床，養成閱讀和默想的習慣。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50827" y="260351"/>
            <a:ext cx="8642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95536" y="188667"/>
            <a:ext cx="8424936" cy="648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1949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年創立了泰澤團體</a:t>
            </a:r>
          </a:p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第一批修士（七位新教弟兄）</a:t>
            </a:r>
          </a:p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共同許下傳統修道團體的三項誓約：終身獨身；</a:t>
            </a:r>
            <a:b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終身共用財物；</a:t>
            </a:r>
            <a:b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終身服從基督與院長的權柄。</a:t>
            </a:r>
          </a:p>
        </p:txBody>
      </p:sp>
      <p:pic>
        <p:nvPicPr>
          <p:cNvPr id="9218" name="Picture 2" descr="D:\Rita\Documents\可用圖片\信仰\Taize圖片\Roger\Bundesarchiv_B_145_Bild-F043918-0009,_Frankfurt,_Friedenspreis_des_Deutschen_Buchhandel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89645" y="4653139"/>
            <a:ext cx="3424865" cy="220475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50827" y="260351"/>
            <a:ext cx="8642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95536" y="188668"/>
            <a:ext cx="842493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1969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年第一位天主教修士加入，成為普世教會合一的見證。</a:t>
            </a:r>
          </a:p>
          <a:p>
            <a:pPr marL="571486" indent="-571486">
              <a:spcAft>
                <a:spcPts val="1200"/>
              </a:spcAft>
              <a:buFont typeface="ZapfDingbatsITC" charset="0"/>
              <a:buChar char="✽"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如今：</a:t>
            </a:r>
            <a:endParaRPr lang="en-US" altLang="zh-TW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1028674" lvl="1" indent="-571486"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超過一百位修士</a:t>
            </a:r>
          </a:p>
          <a:p>
            <a:pPr marL="1028674" lvl="1" indent="-571486"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來自二十五個國家以上</a:t>
            </a:r>
          </a:p>
          <a:p>
            <a:pPr marL="1028674" lvl="1" indent="-571486"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天主教、東正教及基督新教</a:t>
            </a:r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各個不同教派</a:t>
            </a:r>
          </a:p>
          <a:p>
            <a:pPr marL="1028674" lvl="1" indent="-571486"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成為國際性和大公性</a:t>
            </a:r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的團體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4197637"/>
            <a:ext cx="3224361" cy="266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611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50827" y="260351"/>
            <a:ext cx="8642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19336" y="149779"/>
            <a:ext cx="85689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他的理念不僅吸引了一群人跟隨他過泰澤的團體生活，同時也吸引越來越多不同年齡層的人，尤其是年輕人到泰澤聚會、祈禱。　</a:t>
            </a:r>
            <a:r>
              <a:rPr lang="zh-TW" altLang="en-US" sz="4000" b="1" dirty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pic>
        <p:nvPicPr>
          <p:cNvPr id="5" name="圖片 4" descr="Roger-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4146552"/>
            <a:ext cx="2987824" cy="2711451"/>
          </a:xfrm>
          <a:prstGeom prst="rect">
            <a:avLst/>
          </a:prstGeom>
        </p:spPr>
      </p:pic>
      <p:pic>
        <p:nvPicPr>
          <p:cNvPr id="6" name="圖片 5" descr="taize-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0072" y="4192627"/>
            <a:ext cx="2743984" cy="24490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276227" y="17761"/>
            <a:ext cx="8591551" cy="890960"/>
          </a:xfrm>
        </p:spPr>
        <p:txBody>
          <a:bodyPr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泰澤團體的生活</a:t>
            </a:r>
            <a:endParaRPr lang="zh-TW" altLang="en-US" sz="4000" dirty="0">
              <a:solidFill>
                <a:schemeClr val="tx1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274320" y="1052736"/>
            <a:ext cx="8595360" cy="5183472"/>
          </a:xfrm>
        </p:spPr>
        <p:txBody>
          <a:bodyPr>
            <a:normAutofit/>
          </a:bodyPr>
          <a:lstStyle/>
          <a:p>
            <a:pPr marL="571486" indent="-571486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ZapfDingbatsITC" charset="0"/>
              <a:buChar char="✽"/>
            </a:pPr>
            <a:r>
              <a:rPr kumimoji="1" lang="zh-TW" altLang="en-US" sz="4000" b="1" dirty="0">
                <a:latin typeface="標楷體" pitchFamily="65" charset="-120"/>
                <a:ea typeface="標楷體" pitchFamily="65" charset="-120"/>
                <a:cs typeface="+mn-cs"/>
              </a:rPr>
              <a:t>祈禱</a:t>
            </a:r>
          </a:p>
          <a:p>
            <a:pPr marL="571486" indent="-571486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ZapfDingbatsITC" charset="0"/>
              <a:buChar char="✽"/>
            </a:pPr>
            <a:r>
              <a:rPr kumimoji="1" lang="zh-TW" altLang="en-US" sz="4000" b="1" dirty="0">
                <a:latin typeface="標楷體" pitchFamily="65" charset="-120"/>
                <a:ea typeface="標楷體" pitchFamily="65" charset="-120"/>
                <a:cs typeface="+mn-cs"/>
              </a:rPr>
              <a:t>讀經</a:t>
            </a:r>
          </a:p>
          <a:p>
            <a:pPr marL="571486" indent="-571486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ZapfDingbatsITC" charset="0"/>
              <a:buChar char="✽"/>
            </a:pPr>
            <a:r>
              <a:rPr kumimoji="1" lang="zh-TW" altLang="en-US" sz="4000" b="1" dirty="0">
                <a:latin typeface="標楷體" pitchFamily="65" charset="-120"/>
                <a:ea typeface="標楷體" pitchFamily="65" charset="-120"/>
                <a:cs typeface="+mn-cs"/>
              </a:rPr>
              <a:t>工作</a:t>
            </a:r>
            <a:endParaRPr kumimoji="1" lang="zh-TW" altLang="en-US" sz="3600" dirty="0">
              <a:latin typeface="Yuppy TC" charset="-120"/>
              <a:ea typeface="Yuppy TC" charset="-120"/>
              <a:cs typeface="Yuppy TC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78" y="19474"/>
            <a:ext cx="2835225" cy="19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3419872" y="1196753"/>
            <a:ext cx="5652120" cy="2880320"/>
          </a:xfrm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5400" b="1" cap="none" dirty="0" err="1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Taizé</a:t>
            </a:r>
            <a:r>
              <a:rPr kumimoji="1" lang="zh-TW" altLang="en-US" sz="54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 </a:t>
            </a:r>
            <a:r>
              <a:rPr kumimoji="1" lang="en-US" altLang="zh-TW" sz="5400" b="1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Prayer</a:t>
            </a:r>
            <a:endParaRPr lang="zh-TW" altLang="en-US" sz="5400" b="1" dirty="0">
              <a:solidFill>
                <a:schemeClr val="tx1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3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276227" y="228627"/>
            <a:ext cx="8591551" cy="1184151"/>
          </a:xfrm>
        </p:spPr>
        <p:txBody>
          <a:bodyPr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泰澤祈禱的特色：</a:t>
            </a:r>
            <a:endParaRPr lang="zh-TW" altLang="en-US" sz="4000" dirty="0">
              <a:solidFill>
                <a:schemeClr val="tx1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274320" y="1556792"/>
            <a:ext cx="8595360" cy="4679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ZapfDingbatsITC" charset="0"/>
              <a:buChar char="✽"/>
            </a:pP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  <a:cs typeface="+mn-cs"/>
              </a:rPr>
              <a:t> 短誦</a:t>
            </a:r>
            <a:r>
              <a:rPr kumimoji="1" lang="zh-Hant" altLang="en-US" sz="3600" b="1" dirty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kumimoji="1" lang="en-US" altLang="zh-TW" sz="3600" b="1" dirty="0">
                <a:latin typeface="標楷體" pitchFamily="65" charset="-120"/>
                <a:ea typeface="標楷體" pitchFamily="65" charset="-120"/>
                <a:cs typeface="+mn-cs"/>
              </a:rPr>
              <a:t>Chant</a:t>
            </a:r>
            <a:endParaRPr kumimoji="1" lang="zh-TW" altLang="en-US" sz="3600" b="1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lnSpc>
                <a:spcPct val="150000"/>
              </a:lnSpc>
              <a:buFont typeface="ZapfDingbatsITC" charset="0"/>
              <a:buChar char="✽"/>
            </a:pP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  <a:cs typeface="+mn-cs"/>
              </a:rPr>
              <a:t> 靜默</a:t>
            </a:r>
            <a:endParaRPr kumimoji="1" lang="en-US" altLang="zh-TW" sz="3600" b="1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lnSpc>
                <a:spcPct val="150000"/>
              </a:lnSpc>
              <a:buFont typeface="ZapfDingbatsITC" charset="0"/>
              <a:buChar char="✽"/>
            </a:pPr>
            <a:r>
              <a:rPr kumimoji="1" lang="zh-Hant" altLang="en-US" sz="3600" b="1" dirty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  <a:cs typeface="+mn-cs"/>
              </a:rPr>
              <a:t>讀經</a:t>
            </a:r>
          </a:p>
          <a:p>
            <a:pPr>
              <a:lnSpc>
                <a:spcPct val="150000"/>
              </a:lnSpc>
              <a:buFont typeface="ZapfDingbatsITC" charset="0"/>
              <a:buChar char="✽"/>
            </a:pP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</a:rPr>
              <a:t> 聖像畫</a:t>
            </a:r>
            <a:endParaRPr kumimoji="1" lang="zh-TW" altLang="en-US" sz="3600" b="1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lnSpc>
                <a:spcPct val="150000"/>
              </a:lnSpc>
              <a:buFont typeface="ZapfDingbatsITC" charset="0"/>
              <a:buChar char="✽"/>
            </a:pP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  <a:cs typeface="+mn-cs"/>
              </a:rPr>
              <a:t> 佈置（橘布、蠟燭</a:t>
            </a:r>
            <a:r>
              <a:rPr kumimoji="1" lang="en-US" altLang="zh-TW" sz="3600" b="1" dirty="0">
                <a:latin typeface="標楷體" pitchFamily="65" charset="-120"/>
                <a:ea typeface="標楷體" pitchFamily="65" charset="-120"/>
                <a:cs typeface="+mn-cs"/>
              </a:rPr>
              <a:t>…</a:t>
            </a: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  <a:cs typeface="+mn-cs"/>
              </a:rPr>
              <a:t>）：溫暖的氛圍 </a:t>
            </a:r>
          </a:p>
          <a:p>
            <a:pPr>
              <a:buFont typeface="ZapfDingbatsITC" charset="0"/>
              <a:buChar char="✽"/>
            </a:pPr>
            <a:endParaRPr kumimoji="1" lang="zh-TW" altLang="en-US" sz="3600" dirty="0">
              <a:latin typeface="Yuppy TC" charset="-120"/>
              <a:ea typeface="Yuppy TC" charset="-120"/>
              <a:cs typeface="Yuppy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782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3276600" cy="1524000"/>
          </a:xfrm>
        </p:spPr>
        <p:txBody>
          <a:bodyPr anchor="ctr">
            <a:no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Comic Sans MS" panose="030F0702030302020204" pitchFamily="66" charset="0"/>
                <a:ea typeface="王漢宗顏楷體繁" panose="02000500000000000000" pitchFamily="2" charset="-120"/>
              </a:rPr>
              <a:t>參加經驗</a:t>
            </a:r>
            <a:br>
              <a:rPr lang="en-US" altLang="zh-TW" sz="6000" dirty="0">
                <a:solidFill>
                  <a:schemeClr val="bg1"/>
                </a:solidFill>
                <a:latin typeface="Comic Sans MS" panose="030F0702030302020204" pitchFamily="66" charset="0"/>
                <a:ea typeface="王漢宗顏楷體繁" panose="02000500000000000000" pitchFamily="2" charset="-120"/>
              </a:rPr>
            </a:br>
            <a:r>
              <a:rPr lang="zh-TW" altLang="en-US" sz="6000" dirty="0">
                <a:solidFill>
                  <a:schemeClr val="bg1"/>
                </a:solidFill>
                <a:latin typeface="Comic Sans MS" panose="030F0702030302020204" pitchFamily="66" charset="0"/>
                <a:ea typeface="王漢宗顏楷體繁" panose="02000500000000000000" pitchFamily="2" charset="-120"/>
              </a:rPr>
              <a:t>心得分享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  <p:pic>
        <p:nvPicPr>
          <p:cNvPr id="8" name="Picture 2" descr="D:\Rita\Documents\可用圖片\Taize圖片\Taize明信片\TaizeCard-4-聖堂彩繪玻璃光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"/>
            <a:ext cx="4680520" cy="685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0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3491908" y="2852962"/>
            <a:ext cx="5129543" cy="2667001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</a:rPr>
              <a:t>什麼是泰澤？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3491908" y="2852962"/>
            <a:ext cx="5129543" cy="2667001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</a:rPr>
              <a:t>什麼是泰澤祈禱？</a:t>
            </a:r>
          </a:p>
        </p:txBody>
      </p:sp>
    </p:spTree>
    <p:extLst>
      <p:ext uri="{BB962C8B-B14F-4D97-AF65-F5344CB8AC3E}">
        <p14:creationId xmlns:p14="http://schemas.microsoft.com/office/powerpoint/2010/main" val="184498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3491880" y="2852962"/>
            <a:ext cx="5652120" cy="2667001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cap="none" dirty="0">
                <a:solidFill>
                  <a:schemeClr val="tx1"/>
                </a:solidFill>
                <a:latin typeface="王漢宗顏楷體繁" pitchFamily="2" charset="-120"/>
                <a:ea typeface="王漢宗顏楷體繁" pitchFamily="2" charset="-120"/>
                <a:cs typeface="+mn-cs"/>
              </a:rPr>
              <a:t>為什麼叫泰澤祈禱？</a:t>
            </a:r>
            <a:endParaRPr lang="zh-TW" altLang="en-US" sz="4400" dirty="0">
              <a:solidFill>
                <a:schemeClr val="tx1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1403648" y="769146"/>
            <a:ext cx="6120680" cy="1368153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5400" dirty="0"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一種祈禱方式</a:t>
            </a:r>
            <a:endParaRPr lang="zh-TW" altLang="zh-TW" sz="5400" dirty="0"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3491880" y="2492900"/>
            <a:ext cx="460851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buClr>
                <a:srgbClr val="61625E"/>
              </a:buClr>
              <a:buNone/>
            </a:pPr>
            <a:r>
              <a:rPr kumimoji="0" lang="zh-TW" altLang="en-US" sz="5400" dirty="0">
                <a:solidFill>
                  <a:srgbClr val="48231E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一個地方</a:t>
            </a:r>
            <a:endParaRPr kumimoji="0" lang="zh-TW" altLang="zh-TW" sz="5400" dirty="0">
              <a:solidFill>
                <a:srgbClr val="48231E"/>
              </a:solidFill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5796136" y="3717058"/>
            <a:ext cx="3347864" cy="1368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buClr>
                <a:srgbClr val="61625E"/>
              </a:buClr>
              <a:buNone/>
            </a:pPr>
            <a:r>
              <a:rPr kumimoji="0" lang="zh-TW" altLang="en-US" sz="5400" dirty="0">
                <a:solidFill>
                  <a:srgbClr val="48231E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一個團體</a:t>
            </a:r>
            <a:endParaRPr kumimoji="0" lang="zh-TW" altLang="zh-TW" sz="5400" dirty="0">
              <a:solidFill>
                <a:srgbClr val="48231E"/>
              </a:solidFill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4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158161"/>
            <a:ext cx="122413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背景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5576" y="866047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泰澤（</a:t>
            </a:r>
            <a:r>
              <a:rPr lang="en-US" altLang="zh-TW" sz="3200" b="1" dirty="0" err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Taizé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）是位於法國中南部鄰近 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Macon 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的一個小村落。　　　</a:t>
            </a:r>
          </a:p>
        </p:txBody>
      </p:sp>
      <p:pic>
        <p:nvPicPr>
          <p:cNvPr id="5" name="Picture 2" descr="D:\Rita\Documents\Taize\Taize介紹\20141109-16Taize四堂課\參考資料\法國Macon地圖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9" y="2584849"/>
            <a:ext cx="7568901" cy="42571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ropbox\螢幕截圖\taize community  Franc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29323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3657600" y="457200"/>
            <a:ext cx="5120640" cy="2304288"/>
          </a:xfrm>
          <a:noFill/>
          <a:ln>
            <a:noFill/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r>
              <a:rPr lang="fi-FI" altLang="zh-TW" dirty="0">
                <a:latin typeface="Chalkduster" charset="0"/>
                <a:ea typeface="Chalkduster" charset="0"/>
                <a:cs typeface="Chalkduster" charset="0"/>
              </a:rPr>
              <a:t>Life at Taize</a:t>
            </a:r>
            <a:br>
              <a:rPr lang="fi-FI" altLang="zh-TW" dirty="0">
                <a:latin typeface="Chalkduster" charset="0"/>
                <a:ea typeface="Chalkduster" charset="0"/>
                <a:cs typeface="Chalkduster" charset="0"/>
              </a:rPr>
            </a:br>
            <a:endParaRPr lang="zh-TW" altLang="en-US" sz="2000" dirty="0">
              <a:solidFill>
                <a:schemeClr val="tx1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88456"/>
            <a:ext cx="5724128" cy="394932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81000" y="42270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王漢宗顏楷體繁" pitchFamily="2" charset="-120"/>
                <a:ea typeface="王漢宗顏楷體繁" pitchFamily="2" charset="-120"/>
              </a:rPr>
              <a:t>所以，泰澤是</a:t>
            </a:r>
            <a:r>
              <a:rPr lang="en-US" altLang="zh-TW" sz="4800" dirty="0">
                <a:latin typeface="王漢宗顏楷體繁" pitchFamily="2" charset="-120"/>
                <a:ea typeface="王漢宗顏楷體繁" pitchFamily="2" charset="-120"/>
              </a:rPr>
              <a:t>……</a:t>
            </a:r>
            <a:endParaRPr lang="zh-TW" alt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63688" y="2564904"/>
            <a:ext cx="52565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buClr>
                <a:srgbClr val="99CCFF"/>
              </a:buClr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一天三次聚集在一起</a:t>
            </a:r>
          </a:p>
          <a:p>
            <a:pPr algn="ctr">
              <a:buClr>
                <a:srgbClr val="99CCFF"/>
              </a:buClr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用詩歌共融祈禱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77405" y="836714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華康流隸體(P)" pitchFamily="66" charset="-120"/>
                <a:ea typeface="華康流隸體(P)" pitchFamily="66" charset="-120"/>
              </a:rPr>
              <a:t>一種修道生活方式</a:t>
            </a:r>
            <a:endParaRPr lang="en-US" altLang="zh-TW" sz="4800" dirty="0">
              <a:latin typeface="華康流隸體(P)" pitchFamily="66" charset="-120"/>
              <a:ea typeface="華康流隸體(P)" pitchFamily="66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7254</TotalTime>
  <Words>273</Words>
  <Application>Microsoft Office PowerPoint</Application>
  <PresentationFormat>如螢幕大小 (4:3)</PresentationFormat>
  <Paragraphs>66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5" baseType="lpstr">
      <vt:lpstr>Chalkduster</vt:lpstr>
      <vt:lpstr>Hannotate TC</vt:lpstr>
      <vt:lpstr>Yuppy TC</vt:lpstr>
      <vt:lpstr>ZapfDingbatsITC</vt:lpstr>
      <vt:lpstr>王漢宗顏楷體繁</vt:lpstr>
      <vt:lpstr>華康中特圓體(P)</vt:lpstr>
      <vt:lpstr>華康流隸體(P)</vt:lpstr>
      <vt:lpstr>標楷體</vt:lpstr>
      <vt:lpstr>Arial</vt:lpstr>
      <vt:lpstr>Candara</vt:lpstr>
      <vt:lpstr>Comic Sans MS</vt:lpstr>
      <vt:lpstr>Franklin Gothic Book</vt:lpstr>
      <vt:lpstr>Perpetua</vt:lpstr>
      <vt:lpstr>Wingdings</vt:lpstr>
      <vt:lpstr>Wingdings 2</vt:lpstr>
      <vt:lpstr>公正</vt:lpstr>
      <vt:lpstr>PowerPoint 簡報</vt:lpstr>
      <vt:lpstr>什麼是泰澤？</vt:lpstr>
      <vt:lpstr>什麼是泰澤祈禱？</vt:lpstr>
      <vt:lpstr>為什麼叫泰澤祈禱？</vt:lpstr>
      <vt:lpstr>PowerPoint 簡報</vt:lpstr>
      <vt:lpstr>PowerPoint 簡報</vt:lpstr>
      <vt:lpstr>PowerPoint 簡報</vt:lpstr>
      <vt:lpstr>Life at Taize </vt:lpstr>
      <vt:lpstr>PowerPoint 簡報</vt:lpstr>
      <vt:lpstr>Brother Roger &amp; Taizé Community</vt:lpstr>
      <vt:lpstr>PowerPoint 簡報</vt:lpstr>
      <vt:lpstr>PowerPoint 簡報</vt:lpstr>
      <vt:lpstr>PowerPoint 簡報</vt:lpstr>
      <vt:lpstr>PowerPoint 簡報</vt:lpstr>
      <vt:lpstr>PowerPoint 簡報</vt:lpstr>
      <vt:lpstr>泰澤團體的生活</vt:lpstr>
      <vt:lpstr>Taizé Prayer</vt:lpstr>
      <vt:lpstr>泰澤祈禱的特色：</vt:lpstr>
      <vt:lpstr>參加經驗 心得分享</vt:lpstr>
    </vt:vector>
  </TitlesOfParts>
  <Company>mychat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泰澤敬拜</dc:title>
  <dc:creator>SuperXP</dc:creator>
  <cp:lastModifiedBy>魯魯</cp:lastModifiedBy>
  <cp:revision>384</cp:revision>
  <cp:lastPrinted>2018-07-08T15:07:59Z</cp:lastPrinted>
  <dcterms:created xsi:type="dcterms:W3CDTF">2007-10-05T15:23:41Z</dcterms:created>
  <dcterms:modified xsi:type="dcterms:W3CDTF">2018-12-26T06:09:41Z</dcterms:modified>
</cp:coreProperties>
</file>